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  <p:sldMasterId id="2147483695" r:id="rId2"/>
    <p:sldMasterId id="2147483707" r:id="rId3"/>
  </p:sldMasterIdLst>
  <p:notesMasterIdLst>
    <p:notesMasterId r:id="rId31"/>
  </p:notesMasterIdLst>
  <p:sldIdLst>
    <p:sldId id="453" r:id="rId4"/>
    <p:sldId id="452" r:id="rId5"/>
    <p:sldId id="435" r:id="rId6"/>
    <p:sldId id="436" r:id="rId7"/>
    <p:sldId id="439" r:id="rId8"/>
    <p:sldId id="440" r:id="rId9"/>
    <p:sldId id="441" r:id="rId10"/>
    <p:sldId id="442" r:id="rId11"/>
    <p:sldId id="445" r:id="rId12"/>
    <p:sldId id="446" r:id="rId13"/>
    <p:sldId id="448" r:id="rId14"/>
    <p:sldId id="447" r:id="rId15"/>
    <p:sldId id="454" r:id="rId16"/>
    <p:sldId id="455" r:id="rId17"/>
    <p:sldId id="456" r:id="rId18"/>
    <p:sldId id="457" r:id="rId19"/>
    <p:sldId id="458" r:id="rId20"/>
    <p:sldId id="459" r:id="rId21"/>
    <p:sldId id="460" r:id="rId22"/>
    <p:sldId id="463" r:id="rId23"/>
    <p:sldId id="464" r:id="rId24"/>
    <p:sldId id="466" r:id="rId25"/>
    <p:sldId id="468" r:id="rId26"/>
    <p:sldId id="469" r:id="rId27"/>
    <p:sldId id="470" r:id="rId28"/>
    <p:sldId id="471" r:id="rId29"/>
    <p:sldId id="450" r:id="rId30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17" userDrawn="1">
          <p15:clr>
            <a:srgbClr val="A4A3A4"/>
          </p15:clr>
        </p15:guide>
        <p15:guide id="3" orient="horz" pos="18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DC9D"/>
    <a:srgbClr val="32CD93"/>
    <a:srgbClr val="47B09F"/>
    <a:srgbClr val="46C696"/>
    <a:srgbClr val="4BB4BF"/>
    <a:srgbClr val="89CA7D"/>
    <a:srgbClr val="0B9FAE"/>
    <a:srgbClr val="89CA7F"/>
    <a:srgbClr val="FF0000"/>
    <a:srgbClr val="76C4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58" autoAdjust="0"/>
    <p:restoredTop sz="94660"/>
  </p:normalViewPr>
  <p:slideViewPr>
    <p:cSldViewPr snapToGrid="0" showGuides="1">
      <p:cViewPr varScale="1">
        <p:scale>
          <a:sx n="115" d="100"/>
          <a:sy n="115" d="100"/>
        </p:scale>
        <p:origin x="372" y="102"/>
      </p:cViewPr>
      <p:guideLst>
        <p:guide pos="3817"/>
        <p:guide orient="horz" pos="18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gs" Target="tags/tag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092D09-6E53-4EE3-94EA-323CDEEA173D}" type="datetimeFigureOut">
              <a:rPr lang="zh-CN" altLang="en-US" smtClean="0"/>
              <a:t>2025/2/24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23550C-0EAD-42A3-AC8C-7F87D0B3B9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1356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73800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21684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73284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45253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63251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78720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99024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80059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12915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15721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34879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6089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27669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214280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789383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862519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24246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4233814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53718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57131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76161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16512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89770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28984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13428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73164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7AB4E9D-9A86-429F-9338-C93413599E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81C074A1-407D-420F-B5AE-774BAB73EB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204C9BC-E59B-4F3D-817B-8DB9DA4FE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E9ADA8C-C2CB-43D5-92C5-958A4FFA28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CE1F240-119D-4860-AEC6-C1267CF27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884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2C2B056-DC2F-45D2-A43F-CB7B310B1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941C450-FBAE-4720-9E86-C25EF64548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05FFE6A-4742-42F2-8836-CB3EBEE047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67719E8-67F3-485A-8565-FBFBABD9C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497620C-CFFB-4535-8725-292C7568B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9583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518B921E-AACE-4535-9B60-9324A6A1BD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4101D53-9BFA-4F7F-811C-A210F1FD70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5FAB951-8A06-4DF0-A605-7DF57A3B9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8CEA19C-F5EA-413C-857A-CBB4EE79B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B12B056-32E3-4164-9AD3-7838BC4A9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5522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7AB4E9D-9A86-429F-9338-C93413599E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81C074A1-407D-420F-B5AE-774BAB73EB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204C9BC-E59B-4F3D-817B-8DB9DA4FE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E9ADA8C-C2CB-43D5-92C5-958A4FFA28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CE1F240-119D-4860-AEC6-C1267CF27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0014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05FF356-9C10-41ED-B40F-DE3C75757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CE2B854-22F4-4110-89AA-4A70CF4495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3E4021A-60B7-4320-8990-2C4BDC8E7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9DECF67-5DE2-44AD-BB72-8E218A8D8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F669E65-8F15-4BFC-8DC3-6D95F7F81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76726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103B0A1-E3D6-400F-8FCD-442A3E2A78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7AAFE34-2CA6-4BBC-909F-FD001216BC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D2FC04B-DDC2-4460-AD9C-5DB935312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EBDDD08-3F44-4899-8995-271738BC0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6BC7439-E125-4503-B3B9-E630B0E79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0481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D3E6FF2-1F59-4ACC-8CCF-C2FA78DA4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9098D67-F411-4C47-8605-445C4F856F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E968C06-7975-4BAC-B9ED-989C0BC79C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4C45C4F-D644-4F15-AF99-20B50607C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3BDDF81-7596-4791-871A-97EA58DEA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E644594-C376-4FBC-94F7-F39B19C23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4170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47F6732-F8BA-40E8-8216-378D26B6F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605BBE9-860E-4D84-A379-191F167C97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9163457-A952-4F2E-8638-66B21A547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04CB0CA6-DB0E-4A52-900E-2C0FCE0065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5A7BA448-3F50-452B-8DC3-08275A6772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0CC46BD6-B40C-48DE-8D51-CD967EE7BF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410ED428-6E78-424F-9AEF-EB26CDC48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19F27A43-A155-49FF-A40F-46F39123E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0702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1ED259E-4D07-4F54-841D-7F391B62D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B879975-DE68-4026-AF7E-B848E0450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E20BD6D-9FA8-49EB-A294-42076D7781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028F3CD-5F97-4702-8372-E9C8F8223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2758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E909AA1-90EB-4ACA-9C05-D1A2C0A9C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03733BFF-AF6E-4557-A9B8-D21730BFF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3F2DB50-6A75-42FF-938F-C734B971D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8847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C3232DC-23FC-4749-89D9-10C42F506A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8F95BFC-8069-48BD-AEC4-8C175CFFD7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9B9CAED-B200-4BB9-B028-58B3206560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D5E721D-AFE2-42B1-A3B6-5E17450ED8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B95434A-C6C2-4BA4-BAF4-C3EFF12BB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A6A26CE-F336-4D0F-88CA-3222DAD26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6151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05FF356-9C10-41ED-B40F-DE3C75757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CE2B854-22F4-4110-89AA-4A70CF4495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3E4021A-60B7-4320-8990-2C4BDC8E7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9DECF67-5DE2-44AD-BB72-8E218A8D8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F669E65-8F15-4BFC-8DC3-6D95F7F81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94267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7630265-5C9D-4BE3-9B16-34BA59F277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7F1FD586-1F22-44FB-98A7-E0C4715DAF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E877E1B-44C7-4480-B046-D7D37DAC36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8ABE5D9-723A-43C3-A247-41DDD107F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E6B2772-649E-4B32-A7F8-DE7821D86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49A8E28-1BDE-4B57-B238-D2EB328B6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6926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2C2B056-DC2F-45D2-A43F-CB7B310B1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941C450-FBAE-4720-9E86-C25EF64548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05FFE6A-4742-42F2-8836-CB3EBEE047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67719E8-67F3-485A-8565-FBFBABD9C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497620C-CFFB-4535-8725-292C7568B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5216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518B921E-AACE-4535-9B60-9324A6A1BD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4101D53-9BFA-4F7F-811C-A210F1FD70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5FAB951-8A06-4DF0-A605-7DF57A3B9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8CEA19C-F5EA-413C-857A-CBB4EE79B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B12B056-32E3-4164-9AD3-7838BC4A9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2565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CFF9325-CF1A-7B4C-85D3-EF5FB4C0AD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69B9634-90EC-4349-B885-E497CA24F6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FBEB224-2B26-C945-A39B-8BA1DF5574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E167713-317D-464E-B8FE-E8ACD864A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078A330-8F2B-0A4F-AAA9-07B09924C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4867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="">
      <p:transition spd="slow" advTm="2000">
        <p:split orient="vert"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645FEAC-EBAB-1C42-9539-9D2FB2C0E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17D483B-51AF-2247-9750-8FCA599486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C3390BC-756C-3645-89D5-C4F06FC3F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95E5766-CE4B-FD43-B583-0BFD28EF6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5E2B502-A6CE-BC44-8580-5730FD3C3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147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="">
      <p:transition spd="slow" advTm="2000">
        <p:split orient="vert"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CAA45A3-B3C4-7B42-A722-80008B3CA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1CD8B44-0E03-3A4E-BAB0-9924D3AB12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C5C798F-7736-5741-85BD-6EE5A3CEC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00F2FEB-A3E8-4341-B252-C9F4291FA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1D39524-EC5D-4A49-9986-075E9C9AA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516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="">
      <p:transition spd="slow" advTm="2000">
        <p:split orient="vert"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FED4E57-45CF-8347-B457-5B632E9C4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E1E599C-03C8-FA4D-B951-1DFA68C9E3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1A3385B-EA07-A444-9338-E787BB4223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3EEFBE4-788B-154F-A9EE-F127C4B5A2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77E9C3A-18EC-9040-B976-18B5096E0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1FEBFBD-B6E5-8C4F-AA21-4D82BE1CC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0672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="">
      <p:transition spd="slow" advTm="2000">
        <p:split orient="vert"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ACA1B2E-14C6-2841-8795-FD7972C32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E04163A-3369-0641-B0D3-6ED9F8BFDA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BE7FBA6-FF8B-2044-8AB1-D3769E6348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EEF626E6-DF4A-2F44-91FF-F5E79DE4DD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B8E96ADC-7F0C-4546-9697-4F857E8525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7A679827-B901-224B-A3DC-481650CB7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8038B239-3C3A-D641-8280-4CEAF14D5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A7025293-DB8C-9F4D-BDC2-C9E953372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232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="">
      <p:transition spd="slow" advTm="2000">
        <p:split orient="vert"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450C43B-B2AA-8644-A3AD-36CBA5368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CA35B741-9F16-2243-90C1-C799C2E9F4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4A465EF-79BF-9B41-80E7-C5343F9CD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E130BBA-783C-2B4F-885F-929774965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0730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="">
      <p:transition spd="slow" advTm="2000">
        <p:split orient="vert"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254F728F-280B-AE4C-8BF0-F1301EF6D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2AA46AC-0483-4741-8FF1-7B5E2F863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092A7D3-55F8-AC48-B09C-F25AA1661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9" name="同心圆 8">
            <a:extLst>
              <a:ext uri="{FF2B5EF4-FFF2-40B4-BE49-F238E27FC236}">
                <a16:creationId xmlns:a16="http://schemas.microsoft.com/office/drawing/2014/main" id="{962D5634-D984-714E-A591-D7F5D9481E83}"/>
              </a:ext>
            </a:extLst>
          </p:cNvPr>
          <p:cNvSpPr/>
          <p:nvPr userDrawn="1"/>
        </p:nvSpPr>
        <p:spPr>
          <a:xfrm>
            <a:off x="5063548" y="-1150190"/>
            <a:ext cx="1807995" cy="1735932"/>
          </a:xfrm>
          <a:prstGeom prst="donut">
            <a:avLst>
              <a:gd name="adj" fmla="val 10803"/>
            </a:avLst>
          </a:prstGeom>
          <a:solidFill>
            <a:schemeClr val="accent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Han Sans CN Normal" panose="020B0400000000000000" pitchFamily="34" charset="-128"/>
              <a:ea typeface="Source Han Sans CN Normal" panose="020B0400000000000000" pitchFamily="34" charset="-128"/>
              <a:cs typeface="+mn-cs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CF1AD39D-D846-2F4A-93C3-6EE823C49E86}"/>
              </a:ext>
            </a:extLst>
          </p:cNvPr>
          <p:cNvSpPr txBox="1"/>
          <p:nvPr userDrawn="1"/>
        </p:nvSpPr>
        <p:spPr>
          <a:xfrm>
            <a:off x="8021255" y="-358816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Han Sans CN Normal" panose="020B0400000000000000" pitchFamily="34" charset="-128"/>
              <a:ea typeface="Source Han Sans CN Normal" panose="020B0400000000000000" pitchFamily="34" charset="-128"/>
              <a:cs typeface="+mn-cs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E8A68A2C-2D89-184D-BBD9-0483011AB05B}"/>
              </a:ext>
            </a:extLst>
          </p:cNvPr>
          <p:cNvSpPr/>
          <p:nvPr userDrawn="1"/>
        </p:nvSpPr>
        <p:spPr>
          <a:xfrm>
            <a:off x="366907" y="229122"/>
            <a:ext cx="4696641" cy="83394"/>
          </a:xfrm>
          <a:prstGeom prst="rect">
            <a:avLst/>
          </a:prstGeom>
          <a:solidFill>
            <a:schemeClr val="accent5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Han Sans CN Normal" panose="020B0400000000000000" pitchFamily="34" charset="-128"/>
              <a:ea typeface="Source Han Sans CN Normal" panose="020B0400000000000000" pitchFamily="34" charset="-128"/>
              <a:cs typeface="+mn-cs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ADEABD3E-CE4B-3443-89E8-4701195013DA}"/>
              </a:ext>
            </a:extLst>
          </p:cNvPr>
          <p:cNvSpPr/>
          <p:nvPr userDrawn="1"/>
        </p:nvSpPr>
        <p:spPr>
          <a:xfrm>
            <a:off x="6993038" y="229122"/>
            <a:ext cx="4832055" cy="83394"/>
          </a:xfrm>
          <a:prstGeom prst="rect">
            <a:avLst/>
          </a:prstGeom>
          <a:solidFill>
            <a:schemeClr val="accent5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Han Sans CN Normal" panose="020B0400000000000000" pitchFamily="34" charset="-128"/>
              <a:ea typeface="Source Han Sans CN Normal" panose="020B0400000000000000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7629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=""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103B0A1-E3D6-400F-8FCD-442A3E2A78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7AAFE34-2CA6-4BBC-909F-FD001216BC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D2FC04B-DDC2-4460-AD9C-5DB935312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EBDDD08-3F44-4899-8995-271738BC0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6BC7439-E125-4503-B3B9-E630B0E79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966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ED211C5-88B1-DD40-BEBE-A3E8926BBE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3344087-386B-144E-94C4-C9C517297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C05B940-B9AD-9048-A716-29AFE0FB54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4F046DD-C959-A549-8515-6700367C8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3873A72-C117-FF46-95F8-C22EFAFC35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6D9CDD1-68D1-1F46-AF77-672DB8304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5695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="">
      <p:transition spd="slow" advTm="2000">
        <p:split orient="vert"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8270182-633A-C34D-9E67-85DA57946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53FBA115-B0FC-FA4F-9F14-D2D903924B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FB44F62-EE8A-664B-9820-A4CFFACC50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861A109-68FA-5C46-9F60-D6B7B7F33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521AAA0-1DB5-4C4B-8D87-5DE0D6788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884C0E4-4A9C-E144-9DEF-E32CC4758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7353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="">
      <p:transition spd="slow" advTm="2000">
        <p:split orient="vert"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DDA0455-2403-2E4B-927B-342B166C9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D6D1F14-DE79-D14A-AA48-71A673F927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566A967-A52B-B642-891F-AEF183D76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F74EFA8-2753-D440-AA94-5801019BB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2F29A59-9029-ED42-B7B8-290BAFF51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703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="">
      <p:transition spd="slow" advTm="2000">
        <p:split orient="vert"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6098A37D-00D0-F54C-8FA4-88E3ADD767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A97DB8B-5C79-DA49-919F-2318B2DAB9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94C916A-55AD-B246-911E-3406A7637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3122273-CBCB-DD45-9604-7D627AD3E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7FC97E4-CC56-F142-9AC8-6599A09A4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1156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="">
      <p:transition spd="slow" advTm="2000">
        <p:split orient="vert"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5177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="">
      <p:transition spd="slow" advTm="2000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D3E6FF2-1F59-4ACC-8CCF-C2FA78DA4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9098D67-F411-4C47-8605-445C4F856F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E968C06-7975-4BAC-B9ED-989C0BC79C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4C45C4F-D644-4F15-AF99-20B50607C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3BDDF81-7596-4791-871A-97EA58DEA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E644594-C376-4FBC-94F7-F39B19C23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2516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47F6732-F8BA-40E8-8216-378D26B6F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605BBE9-860E-4D84-A379-191F167C97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9163457-A952-4F2E-8638-66B21A547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04CB0CA6-DB0E-4A52-900E-2C0FCE0065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5A7BA448-3F50-452B-8DC3-08275A6772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0CC46BD6-B40C-48DE-8D51-CD967EE7BF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410ED428-6E78-424F-9AEF-EB26CDC48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19F27A43-A155-49FF-A40F-46F39123E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351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1ED259E-4D07-4F54-841D-7F391B62D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B879975-DE68-4026-AF7E-B848E0450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E20BD6D-9FA8-49EB-A294-42076D7781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028F3CD-5F97-4702-8372-E9C8F8223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3813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E909AA1-90EB-4ACA-9C05-D1A2C0A9C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03733BFF-AF6E-4557-A9B8-D21730BFF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3F2DB50-6A75-42FF-938F-C734B971D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917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C3232DC-23FC-4749-89D9-10C42F506A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8F95BFC-8069-48BD-AEC4-8C175CFFD7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9B9CAED-B200-4BB9-B028-58B3206560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D5E721D-AFE2-42B1-A3B6-5E17450ED8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B95434A-C6C2-4BA4-BAF4-C3EFF12BB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A6A26CE-F336-4D0F-88CA-3222DAD26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3690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7630265-5C9D-4BE3-9B16-34BA59F277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7F1FD586-1F22-44FB-98A7-E0C4715DAF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E877E1B-44C7-4480-B046-D7D37DAC36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8ABE5D9-723A-43C3-A247-41DDD107F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E6B2772-649E-4B32-A7F8-DE7821D86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49A8E28-1BDE-4B57-B238-D2EB328B6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2909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0DDC30EC-AE37-4254-9BFC-63C51E144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D09DB2B-311B-45F6-959B-0F89129796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804A3D3-60B9-45AA-9562-4F32C0527B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7FDC80E-ED88-4FD9-AAA1-E099442781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612EDF4-E4E2-4BC5-B5F1-A8E64072D8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1960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0DDC30EC-AE37-4254-9BFC-63C51E144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D09DB2B-311B-45F6-959B-0F89129796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804A3D3-60B9-45AA-9562-4F32C0527B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7FDC80E-ED88-4FD9-AAA1-E099442781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612EDF4-E4E2-4BC5-B5F1-A8E64072D8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9002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493328A7-CC21-B349-9F01-56890ED6C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CF3680F-C92A-E34C-9494-119D90D64F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CB19ADA-6B18-A041-B8D5-35C1DFD0F7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FD2D7E9-8AF5-FE41-A074-6E93F29337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5CB10ED-73D1-F644-9D17-1067948B0D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6852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</p:sldLayoutIdLst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="">
      <p:transition spd="slow" advTm="2000">
        <p:split orient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tags" Target="../tags/tag4.xml"/><Relationship Id="rId7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slideLayout" Target="../slideLayouts/slideLayout18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9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任意多边形 33">
            <a:extLst>
              <a:ext uri="{FF2B5EF4-FFF2-40B4-BE49-F238E27FC236}">
                <a16:creationId xmlns:a16="http://schemas.microsoft.com/office/drawing/2014/main" id="{54EA18B4-223F-2941-8CF5-159DF1A28CE5}"/>
              </a:ext>
            </a:extLst>
          </p:cNvPr>
          <p:cNvSpPr/>
          <p:nvPr/>
        </p:nvSpPr>
        <p:spPr bwMode="auto">
          <a:xfrm>
            <a:off x="0" y="4698869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blipFill>
            <a:blip r:embed="rId3"/>
            <a:srcRect/>
            <a:stretch>
              <a:fillRect t="-244687" b="-44289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7" name="任意多边形 36">
            <a:extLst>
              <a:ext uri="{FF2B5EF4-FFF2-40B4-BE49-F238E27FC236}">
                <a16:creationId xmlns:a16="http://schemas.microsoft.com/office/drawing/2014/main" id="{FD217BC7-B301-AE48-A053-F9FF96834E42}"/>
              </a:ext>
            </a:extLst>
          </p:cNvPr>
          <p:cNvSpPr/>
          <p:nvPr/>
        </p:nvSpPr>
        <p:spPr bwMode="auto">
          <a:xfrm>
            <a:off x="3892179" y="1484784"/>
            <a:ext cx="9252321" cy="5373216"/>
          </a:xfrm>
          <a:custGeom>
            <a:avLst/>
            <a:gdLst>
              <a:gd name="connsiteX0" fmla="*/ 4626161 w 9252321"/>
              <a:gd name="connsiteY0" fmla="*/ 0 h 5373216"/>
              <a:gd name="connsiteX1" fmla="*/ 9252321 w 9252321"/>
              <a:gd name="connsiteY1" fmla="*/ 5373216 h 5373216"/>
              <a:gd name="connsiteX2" fmla="*/ 8510848 w 9252321"/>
              <a:gd name="connsiteY2" fmla="*/ 5373216 h 5373216"/>
              <a:gd name="connsiteX3" fmla="*/ 4626160 w 9252321"/>
              <a:gd name="connsiteY3" fmla="*/ 861209 h 5373216"/>
              <a:gd name="connsiteX4" fmla="*/ 741472 w 9252321"/>
              <a:gd name="connsiteY4" fmla="*/ 5373216 h 5373216"/>
              <a:gd name="connsiteX5" fmla="*/ 0 w 9252321"/>
              <a:gd name="connsiteY5" fmla="*/ 5373216 h 5373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52321" h="5373216">
                <a:moveTo>
                  <a:pt x="4626161" y="0"/>
                </a:moveTo>
                <a:lnTo>
                  <a:pt x="9252321" y="5373216"/>
                </a:lnTo>
                <a:lnTo>
                  <a:pt x="8510848" y="5373216"/>
                </a:lnTo>
                <a:lnTo>
                  <a:pt x="4626160" y="861209"/>
                </a:lnTo>
                <a:lnTo>
                  <a:pt x="741472" y="5373216"/>
                </a:lnTo>
                <a:lnTo>
                  <a:pt x="0" y="5373216"/>
                </a:lnTo>
                <a:close/>
              </a:path>
            </a:pathLst>
          </a:custGeom>
          <a:solidFill>
            <a:srgbClr val="F5F2F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09EBDCC-9EC2-4BAD-91A6-C438E9AEB754}"/>
              </a:ext>
            </a:extLst>
          </p:cNvPr>
          <p:cNvSpPr txBox="1"/>
          <p:nvPr/>
        </p:nvSpPr>
        <p:spPr>
          <a:xfrm>
            <a:off x="4202470" y="3497939"/>
            <a:ext cx="7862804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>
                <a:rot lat="0" lon="0" rev="0"/>
              </a:lightRig>
            </a:scene3d>
            <a:sp3d contourW="12700"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  <a:alpha val="12000"/>
                  </a:srgbClr>
                </a:solidFill>
                <a:effectLst>
                  <a:outerShdw blurRad="63500" sx="102000" sy="102000" algn="ctr" rotWithShape="0">
                    <a:srgbClr val="FFFFFF">
                      <a:alpha val="20000"/>
                    </a:srgbClr>
                  </a:outerShdw>
                </a:effectLst>
                <a:uLnTx/>
                <a:uFillTx/>
                <a:latin typeface="iekie jianheiti" panose="020F0502020204030204"/>
                <a:cs typeface="+mn-ea"/>
                <a:sym typeface="+mn-lt"/>
              </a:rPr>
              <a:t>COMPANY</a:t>
            </a:r>
            <a:endParaRPr kumimoji="0" lang="zh-CN" altLang="en-US" sz="96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  <a:alpha val="12000"/>
                </a:srgbClr>
              </a:solidFill>
              <a:effectLst>
                <a:outerShdw blurRad="63500" sx="102000" sy="102000" algn="ctr" rotWithShape="0">
                  <a:srgbClr val="FFFFFF">
                    <a:alpha val="20000"/>
                  </a:srgbClr>
                </a:outerShdw>
              </a:effectLst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5" name="任意多边形 33">
            <a:extLst>
              <a:ext uri="{FF2B5EF4-FFF2-40B4-BE49-F238E27FC236}">
                <a16:creationId xmlns:a16="http://schemas.microsoft.com/office/drawing/2014/main" id="{2F55D9B5-A753-D943-A768-8AB0EB7999E2}"/>
              </a:ext>
            </a:extLst>
          </p:cNvPr>
          <p:cNvSpPr/>
          <p:nvPr/>
        </p:nvSpPr>
        <p:spPr bwMode="auto">
          <a:xfrm>
            <a:off x="0" y="4698869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gradFill>
            <a:gsLst>
              <a:gs pos="100000">
                <a:schemeClr val="accent2">
                  <a:alpha val="66000"/>
                </a:schemeClr>
              </a:gs>
              <a:gs pos="7000">
                <a:schemeClr val="accent1">
                  <a:alpha val="71000"/>
                </a:schemeClr>
              </a:gs>
            </a:gsLst>
            <a:lin ang="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9" name="等腰三角形 7">
            <a:extLst>
              <a:ext uri="{FF2B5EF4-FFF2-40B4-BE49-F238E27FC236}">
                <a16:creationId xmlns:a16="http://schemas.microsoft.com/office/drawing/2014/main" id="{BDE05EA7-9400-9A49-9473-60EA096B0826}"/>
              </a:ext>
            </a:extLst>
          </p:cNvPr>
          <p:cNvSpPr/>
          <p:nvPr/>
        </p:nvSpPr>
        <p:spPr bwMode="auto">
          <a:xfrm>
            <a:off x="1621019" y="5700798"/>
            <a:ext cx="1992625" cy="1157202"/>
          </a:xfrm>
          <a:prstGeom prst="triangle">
            <a:avLst/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41" name="Rectangle 3">
            <a:extLst>
              <a:ext uri="{FF2B5EF4-FFF2-40B4-BE49-F238E27FC236}">
                <a16:creationId xmlns:a16="http://schemas.microsoft.com/office/drawing/2014/main" id="{465A0D43-9A37-9443-AA0B-3469A4A609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0014" y="1490902"/>
            <a:ext cx="5037663" cy="839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1" i="0" u="none" strike="noStrike" kern="1200" cap="none" spc="0" normalizeH="0" baseline="0" noProof="0">
                <a:ln>
                  <a:noFill/>
                </a:ln>
                <a:gradFill>
                  <a:gsLst>
                    <a:gs pos="100000">
                      <a:srgbClr val="89CA7D"/>
                    </a:gs>
                    <a:gs pos="0">
                      <a:srgbClr val="0B9FAE"/>
                    </a:gs>
                  </a:gsLst>
                  <a:lin ang="0" scaled="1"/>
                </a:gradFill>
                <a:effectLst/>
                <a:uLnTx/>
                <a:uFillTx/>
                <a:latin typeface="iekie jianheiti" panose="020F0502020204030204"/>
                <a:ea typeface="+mn-ea"/>
                <a:cs typeface="+mn-ea"/>
                <a:sym typeface="+mn-lt"/>
              </a:rPr>
              <a:t>Online shop artist</a:t>
            </a:r>
            <a:endParaRPr kumimoji="0" lang="zh-CN" altLang="zh-CN" sz="4800" b="1" i="0" u="none" strike="noStrike" kern="1200" cap="none" spc="0" normalizeH="0" baseline="0" noProof="0" dirty="0">
              <a:ln>
                <a:noFill/>
              </a:ln>
              <a:gradFill>
                <a:gsLst>
                  <a:gs pos="100000">
                    <a:srgbClr val="89CA7D"/>
                  </a:gs>
                  <a:gs pos="0">
                    <a:srgbClr val="0B9FAE"/>
                  </a:gs>
                </a:gsLst>
                <a:lin ang="0" scaled="1"/>
              </a:gradFill>
              <a:effectLst/>
              <a:uLnTx/>
              <a:uFillTx/>
              <a:latin typeface="iekie jianheiti" panose="020F0502020204030204"/>
              <a:ea typeface="+mn-ea"/>
              <a:cs typeface="+mn-ea"/>
              <a:sym typeface="+mn-lt"/>
            </a:endParaRPr>
          </a:p>
        </p:txBody>
      </p:sp>
      <p:sp>
        <p:nvSpPr>
          <p:cNvPr id="42" name="Rectangle 3">
            <a:extLst>
              <a:ext uri="{FF2B5EF4-FFF2-40B4-BE49-F238E27FC236}">
                <a16:creationId xmlns:a16="http://schemas.microsoft.com/office/drawing/2014/main" id="{895987FE-20AD-C942-9B2A-6F44A3A33D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0014" y="2216492"/>
            <a:ext cx="4953737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1200" cap="none" spc="0" normalizeH="0" baseline="0" noProof="0" smtClean="0">
                <a:ln>
                  <a:noFill/>
                </a:ln>
                <a:solidFill>
                  <a:srgbClr val="0B9FA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网 </a:t>
            </a:r>
            <a:r>
              <a:rPr kumimoji="0" lang="zh-CN" altLang="en-US" sz="6000" b="1" i="0" u="none" strike="noStrike" kern="1200" cap="none" spc="0" normalizeH="0" baseline="0" noProof="0">
                <a:ln>
                  <a:noFill/>
                </a:ln>
                <a:solidFill>
                  <a:srgbClr val="0B9FA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店 美 </a:t>
            </a:r>
            <a:r>
              <a:rPr kumimoji="0" lang="zh-CN" altLang="en-US" sz="6000" b="1" i="0" u="none" strike="noStrike" kern="1200" cap="none" spc="0" normalizeH="0" baseline="0" noProof="0" smtClean="0">
                <a:ln>
                  <a:noFill/>
                </a:ln>
                <a:solidFill>
                  <a:srgbClr val="0B9FA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</a:t>
            </a:r>
            <a:endParaRPr kumimoji="0" lang="zh-CN" altLang="en-US" sz="6000" b="1" i="0" u="none" strike="noStrike" kern="1200" cap="none" spc="0" normalizeH="0" baseline="0" noProof="0">
              <a:ln>
                <a:noFill/>
              </a:ln>
              <a:solidFill>
                <a:srgbClr val="0B9FA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9" name="任意多边形 35">
            <a:extLst>
              <a:ext uri="{FF2B5EF4-FFF2-40B4-BE49-F238E27FC236}">
                <a16:creationId xmlns:a16="http://schemas.microsoft.com/office/drawing/2014/main" id="{A045C1C2-FABD-3A47-948D-381137E4B7EC}"/>
              </a:ext>
            </a:extLst>
          </p:cNvPr>
          <p:cNvSpPr/>
          <p:nvPr/>
        </p:nvSpPr>
        <p:spPr bwMode="auto">
          <a:xfrm rot="5400000">
            <a:off x="10592277" y="2100107"/>
            <a:ext cx="1347430" cy="782510"/>
          </a:xfrm>
          <a:custGeom>
            <a:avLst/>
            <a:gdLst>
              <a:gd name="connsiteX0" fmla="*/ 1797898 w 3595797"/>
              <a:gd name="connsiteY0" fmla="*/ 0 h 2088232"/>
              <a:gd name="connsiteX1" fmla="*/ 3595797 w 3595797"/>
              <a:gd name="connsiteY1" fmla="*/ 2088232 h 2088232"/>
              <a:gd name="connsiteX2" fmla="*/ 2854323 w 3595797"/>
              <a:gd name="connsiteY2" fmla="*/ 2088232 h 2088232"/>
              <a:gd name="connsiteX3" fmla="*/ 1797897 w 3595797"/>
              <a:gd name="connsiteY3" fmla="*/ 861209 h 2088232"/>
              <a:gd name="connsiteX4" fmla="*/ 741471 w 3595797"/>
              <a:gd name="connsiteY4" fmla="*/ 2088232 h 2088232"/>
              <a:gd name="connsiteX5" fmla="*/ 0 w 3595797"/>
              <a:gd name="connsiteY5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95797" h="2088232">
                <a:moveTo>
                  <a:pt x="1797898" y="0"/>
                </a:moveTo>
                <a:lnTo>
                  <a:pt x="3595797" y="2088232"/>
                </a:lnTo>
                <a:lnTo>
                  <a:pt x="2854323" y="2088232"/>
                </a:lnTo>
                <a:lnTo>
                  <a:pt x="1797897" y="861209"/>
                </a:lnTo>
                <a:lnTo>
                  <a:pt x="741471" y="2088232"/>
                </a:lnTo>
                <a:lnTo>
                  <a:pt x="0" y="2088232"/>
                </a:lnTo>
                <a:close/>
              </a:path>
            </a:pathLst>
          </a:cu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44046" y="5613088"/>
            <a:ext cx="49039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3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zihun59hao-chuangcuhei" panose="00000500000000000000" pitchFamily="2" charset="-122"/>
              </a:rPr>
              <a:t>山东劳动职业技术学院在线开放课程</a:t>
            </a:r>
            <a:endParaRPr kumimoji="0" lang="zh-CN" altLang="en-US" sz="2000" b="1" i="0" u="none" strike="noStrike" kern="1200" cap="none" spc="3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zihun59hao-chuangcuhei" panose="00000500000000000000" pitchFamily="2" charset="-122"/>
            </a:endParaRPr>
          </a:p>
        </p:txBody>
      </p:sp>
      <p:pic>
        <p:nvPicPr>
          <p:cNvPr id="16" name="图片 15" descr="log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7596" y="227546"/>
            <a:ext cx="3114673" cy="503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60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50"/>
                            </p:stCondLst>
                            <p:childTnLst>
                              <p:par>
                                <p:cTn id="2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9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7" grpId="0"/>
      <p:bldP spid="39" grpId="0" animBg="1"/>
      <p:bldP spid="41" grpId="0"/>
      <p:bldP spid="42" grpId="0"/>
      <p:bldP spid="5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8243270" y="285461"/>
            <a:ext cx="34362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3200" b="1" kern="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色调的基础知识</a:t>
            </a:r>
          </a:p>
        </p:txBody>
      </p: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 19"/>
          <p:cNvGrpSpPr/>
          <p:nvPr/>
        </p:nvGrpSpPr>
        <p:grpSpPr>
          <a:xfrm>
            <a:off x="841688" y="1351928"/>
            <a:ext cx="5217800" cy="507831"/>
            <a:chOff x="2170439" y="2076831"/>
            <a:chExt cx="5217800" cy="507831"/>
          </a:xfrm>
        </p:grpSpPr>
        <p:sp>
          <p:nvSpPr>
            <p:cNvPr id="25" name="圆角矩形 24"/>
            <p:cNvSpPr/>
            <p:nvPr/>
          </p:nvSpPr>
          <p:spPr>
            <a:xfrm>
              <a:off x="2250767" y="2076831"/>
              <a:ext cx="5057145" cy="507831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2170439" y="2130691"/>
              <a:ext cx="5217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看下面一组照片，你们有什么样的感觉？</a:t>
              </a:r>
            </a:p>
          </p:txBody>
        </p:sp>
      </p:grpSp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4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10"/>
          <a:stretch>
            <a:fillRect/>
          </a:stretch>
        </p:blipFill>
        <p:spPr bwMode="auto">
          <a:xfrm>
            <a:off x="1687347" y="2355563"/>
            <a:ext cx="4019840" cy="252144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8"/>
          <p:cNvPicPr>
            <a:picLocks noChangeAspect="1" noChangeArrowheads="1"/>
          </p:cNvPicPr>
          <p:nvPr/>
        </p:nvPicPr>
        <p:blipFill>
          <a:blip r:embed="rId5">
            <a:lum bright="-18000" contrast="-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13"/>
          <a:stretch>
            <a:fillRect/>
          </a:stretch>
        </p:blipFill>
        <p:spPr bwMode="auto">
          <a:xfrm>
            <a:off x="6489733" y="2355563"/>
            <a:ext cx="4019840" cy="252144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 Box 9"/>
          <p:cNvSpPr txBox="1">
            <a:spLocks noChangeArrowheads="1"/>
          </p:cNvSpPr>
          <p:nvPr/>
        </p:nvSpPr>
        <p:spPr bwMode="auto">
          <a:xfrm>
            <a:off x="1406145" y="5114680"/>
            <a:ext cx="458224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阳光，轻松，温馨、生机勃勃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sp>
        <p:nvSpPr>
          <p:cNvPr id="31" name="Text Box 10"/>
          <p:cNvSpPr txBox="1">
            <a:spLocks noChangeArrowheads="1"/>
          </p:cNvSpPr>
          <p:nvPr/>
        </p:nvSpPr>
        <p:spPr bwMode="auto">
          <a:xfrm>
            <a:off x="6618047" y="5114680"/>
            <a:ext cx="37632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阴郁、沉闷、安静、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sp>
        <p:nvSpPr>
          <p:cNvPr id="32" name="Rectangle 9"/>
          <p:cNvSpPr>
            <a:spLocks noChangeArrowheads="1"/>
          </p:cNvSpPr>
          <p:nvPr/>
        </p:nvSpPr>
        <p:spPr bwMode="auto">
          <a:xfrm>
            <a:off x="3001813" y="5502665"/>
            <a:ext cx="139090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暖色调</a:t>
            </a:r>
          </a:p>
        </p:txBody>
      </p:sp>
      <p:sp>
        <p:nvSpPr>
          <p:cNvPr id="34" name="Rectangle 10"/>
          <p:cNvSpPr>
            <a:spLocks noChangeArrowheads="1"/>
          </p:cNvSpPr>
          <p:nvPr/>
        </p:nvSpPr>
        <p:spPr bwMode="auto">
          <a:xfrm>
            <a:off x="7804198" y="5502665"/>
            <a:ext cx="139091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0B9FA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冷色调</a:t>
            </a:r>
          </a:p>
        </p:txBody>
      </p:sp>
    </p:spTree>
    <p:extLst>
      <p:ext uri="{BB962C8B-B14F-4D97-AF65-F5344CB8AC3E}">
        <p14:creationId xmlns:p14="http://schemas.microsoft.com/office/powerpoint/2010/main" val="1764731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1" grpId="0"/>
      <p:bldP spid="32" grpId="0"/>
      <p:bldP spid="3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59170" y="1930400"/>
            <a:ext cx="10000635" cy="32385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8243270" y="285461"/>
            <a:ext cx="34362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3200" b="1" kern="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色调的基础知识</a:t>
            </a:r>
          </a:p>
        </p:txBody>
      </p: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矩形 17"/>
          <p:cNvSpPr/>
          <p:nvPr/>
        </p:nvSpPr>
        <p:spPr>
          <a:xfrm>
            <a:off x="1111865" y="1918462"/>
            <a:ext cx="9793645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04800">
              <a:lnSpc>
                <a:spcPct val="200000"/>
              </a:lnSpc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冷暖对比存在于任何一组色彩对比关系之中，如果能把握好画面中冷暖的对比关系，就掌握了色彩表现的要领。</a:t>
            </a:r>
          </a:p>
          <a:p>
            <a:pPr indent="304800">
              <a:lnSpc>
                <a:spcPct val="200000"/>
              </a:lnSpc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注意同一组静物中的布的冷暖关系，上图中，蓝布的色彩对比关系是前冷后暖，黄布是前暖后冷，而形成一个中明度的蓝黄调子，但整幅画的色彩关系同样是对立与统一的。</a:t>
            </a:r>
          </a:p>
        </p:txBody>
      </p:sp>
      <p:sp>
        <p:nvSpPr>
          <p:cNvPr id="19" name="矩形 18"/>
          <p:cNvSpPr/>
          <p:nvPr/>
        </p:nvSpPr>
        <p:spPr>
          <a:xfrm>
            <a:off x="916922" y="1812833"/>
            <a:ext cx="10000635" cy="32385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8600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8" grpId="0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20091206102255373 拷贝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88" r="2629" b="12601"/>
          <a:stretch>
            <a:fillRect/>
          </a:stretch>
        </p:blipFill>
        <p:spPr bwMode="auto">
          <a:xfrm>
            <a:off x="6930615" y="1935783"/>
            <a:ext cx="4823503" cy="4133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8243270" y="285461"/>
            <a:ext cx="34362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32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色调的基础知识</a:t>
            </a:r>
          </a:p>
        </p:txBody>
      </p: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矩形 17"/>
          <p:cNvSpPr/>
          <p:nvPr/>
        </p:nvSpPr>
        <p:spPr>
          <a:xfrm>
            <a:off x="449422" y="2267428"/>
            <a:ext cx="6685985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04800">
              <a:lnSpc>
                <a:spcPct val="200000"/>
              </a:lnSpc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暖色：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以红色、橙色、黄色为主色调，给人温暖、活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力  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304800">
              <a:lnSpc>
                <a:spcPct val="200000"/>
              </a:lnSpc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感觉。</a:t>
            </a:r>
          </a:p>
          <a:p>
            <a:pPr indent="304800">
              <a:lnSpc>
                <a:spcPct val="200000"/>
              </a:lnSpc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冷色：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以蓝色、绿色、紫色等冷色成分的调子为主导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色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304800">
              <a:lnSpc>
                <a:spcPct val="200000"/>
              </a:lnSpc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调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，具有冷静、清凉的感觉。</a:t>
            </a:r>
          </a:p>
          <a:p>
            <a:pPr indent="304800">
              <a:lnSpc>
                <a:spcPct val="200000"/>
              </a:lnSpc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中性色：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是介于冷暖色调之间的（灰色、白色、黑色）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434527" y="1374092"/>
            <a:ext cx="5831322" cy="507831"/>
            <a:chOff x="534856" y="2076831"/>
            <a:chExt cx="5831322" cy="507831"/>
          </a:xfrm>
        </p:grpSpPr>
        <p:sp>
          <p:nvSpPr>
            <p:cNvPr id="25" name="圆角矩形 24"/>
            <p:cNvSpPr/>
            <p:nvPr/>
          </p:nvSpPr>
          <p:spPr>
            <a:xfrm>
              <a:off x="534856" y="2076831"/>
              <a:ext cx="5831322" cy="507831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549751" y="2130691"/>
              <a:ext cx="58015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</a:t>
              </a:r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色调的三大分类</a:t>
              </a:r>
              <a:r>
                <a:rPr lang="en-US" altLang="zh-CN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——</a:t>
              </a:r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冷、暖色调和中间色调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28589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977766" y="1843756"/>
            <a:ext cx="102364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配色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黄金比例是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70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25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，其中的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70%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为大面积使用的主色，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25%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为辅助色，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5%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为点缀色。一般情况下建议画面色彩不超过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种，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种是指的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种色相，比如深红和暗红可以视为一种色相。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图片 13" descr="http://www.cyone.com.cn/net/UploadFiles_9570/201412/20141211144832555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649" y="3374944"/>
            <a:ext cx="9474702" cy="208178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7" name="组合 26"/>
          <p:cNvGrpSpPr/>
          <p:nvPr/>
        </p:nvGrpSpPr>
        <p:grpSpPr>
          <a:xfrm>
            <a:off x="1055716" y="1282065"/>
            <a:ext cx="2568792" cy="507831"/>
            <a:chOff x="534856" y="2076831"/>
            <a:chExt cx="5831322" cy="507831"/>
          </a:xfrm>
        </p:grpSpPr>
        <p:sp>
          <p:nvSpPr>
            <p:cNvPr id="28" name="圆角矩形 27"/>
            <p:cNvSpPr/>
            <p:nvPr/>
          </p:nvSpPr>
          <p:spPr>
            <a:xfrm>
              <a:off x="534856" y="2076831"/>
              <a:ext cx="5831322" cy="507831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549751" y="2130691"/>
              <a:ext cx="58015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三、店铺配色比例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8221287" y="285461"/>
            <a:ext cx="34582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3200" b="1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装修常见色配方式</a:t>
            </a:r>
            <a:endParaRPr lang="zh-CN" altLang="en-US" sz="3200" b="1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41548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59170" y="1930400"/>
            <a:ext cx="10000635" cy="32385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1111865" y="2148756"/>
            <a:ext cx="9793645" cy="2461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04800">
              <a:lnSpc>
                <a:spcPct val="200000"/>
              </a:lnSpc>
            </a:pPr>
            <a:r>
              <a:rPr lang="zh-CN" altLang="en-US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般来说颜色用的越少越好，颜色越少画面越简洁，作品会显得更加成熟，颜色越少我们越容易控制画面。除非有特殊情况，比如一些节日类的海报等，要求画面有一种热闹，活力的氛围的，多些颜色可以画面显得很活跃，但是颜色越多越要严格按照配色比例来分配颜色，不然会使得画面非常混乱，难以控制。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916922" y="1812833"/>
            <a:ext cx="10000635" cy="32385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矩形 28"/>
          <p:cNvSpPr/>
          <p:nvPr/>
        </p:nvSpPr>
        <p:spPr>
          <a:xfrm>
            <a:off x="8221287" y="285461"/>
            <a:ext cx="34582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3200" b="1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装修常见色配方式</a:t>
            </a:r>
            <a:endParaRPr lang="zh-CN" altLang="en-US" sz="3200" b="1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1131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8" grpId="0"/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1323869" y="1879150"/>
            <a:ext cx="9793645" cy="2461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04800">
              <a:lnSpc>
                <a:spcPct val="20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网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店装修是网店运营不可或缺的一部分，而在淘宝网店装修上，我们首要考虑的环节即是颜色的搭配。而对于大多数的卖家来说，要让他们找到好看的素材容易，但通过将素材，画面整体有机结合到一起，却是一个问题。色彩搭配问题是网店装修的一个老大难问题，那么色彩搭配有没有什么秘诀呢？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矩形 26"/>
          <p:cNvSpPr/>
          <p:nvPr/>
        </p:nvSpPr>
        <p:spPr>
          <a:xfrm>
            <a:off x="8221287" y="285461"/>
            <a:ext cx="34582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3200" b="1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装修常见色配方式</a:t>
            </a:r>
            <a:endParaRPr lang="zh-CN" altLang="en-US" sz="3200" b="1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11774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858422" y="1497752"/>
            <a:ext cx="7261241" cy="3692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04800">
              <a:lnSpc>
                <a:spcPct val="20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不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少人以为页面越花哨就越好看，这其实是一个误区，过于花哨的页页只能引起访客的混乱。所以，网店整体颜色，一定要给人统一谐调的感觉。当然统一的外观，并不是说只能用一种颜色，而是指主色调只有一种，在此基础上搭配一些其他颜色。如左面这个网店所示，主色调是绿色，物品图片及一些文字是红色，点缀其间，使得整个页面既统一又不古板。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Picture 2" descr="IMG_25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6317" y="1397650"/>
            <a:ext cx="2333586" cy="4545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矩形 27"/>
          <p:cNvSpPr/>
          <p:nvPr/>
        </p:nvSpPr>
        <p:spPr>
          <a:xfrm>
            <a:off x="8221287" y="285461"/>
            <a:ext cx="34582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3200" b="1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装修常见色配方式</a:t>
            </a:r>
            <a:endParaRPr lang="zh-CN" altLang="en-US" sz="3200" b="1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10172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3913465" y="2117284"/>
            <a:ext cx="7252789" cy="2461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04800">
              <a:lnSpc>
                <a:spcPct val="20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如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何定出网店的主色调？如何设计配色？这些需要根据所卖产品的客户群体来定，也可以根据产品特点来定。</a:t>
            </a:r>
          </a:p>
          <a:p>
            <a:pPr lvl="0" indent="304800">
              <a:lnSpc>
                <a:spcPct val="20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们看看左面这家包包的店铺，它的装修风格唯美精致，整个店铺的划分比较有条理。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9" name="Picture 2" descr="IMG_25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289"/>
          <a:stretch/>
        </p:blipFill>
        <p:spPr bwMode="auto">
          <a:xfrm>
            <a:off x="1411111" y="1280045"/>
            <a:ext cx="2075034" cy="454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矩形 28"/>
          <p:cNvSpPr/>
          <p:nvPr/>
        </p:nvSpPr>
        <p:spPr>
          <a:xfrm>
            <a:off x="8221287" y="285461"/>
            <a:ext cx="34582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3200" b="1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装修常见色配方式</a:t>
            </a:r>
            <a:endParaRPr lang="zh-CN" altLang="en-US" sz="3200" b="1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2117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1207491" y="1501962"/>
            <a:ext cx="9793645" cy="3692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04800">
              <a:lnSpc>
                <a:spcPct val="20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不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是在平面设计、三维设计、还是网页设计中，色彩永远都是最重要的一环。我们在看一家店铺时，最先吸引我们眼球的是他的色彩布局和搭配，其次才会去看他的细节和文字。那么，每种颜色都有自己的情趣，不同时间，不同地点，不同场合我们用颜色的要求都是不一样的。如卖婴儿产品的店铺，就最好不用大红大紫的颜色，但是针对儿童的店铺就最好用这种色彩搭配；还有红色在中国代表喜庆，但在国外就是代表血性；在冬天用红色看着舒服，可是火热的夏天最好避免用这种颜色。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矩形 18"/>
          <p:cNvSpPr/>
          <p:nvPr/>
        </p:nvSpPr>
        <p:spPr>
          <a:xfrm>
            <a:off x="8221287" y="285461"/>
            <a:ext cx="34582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3200" b="1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装修常见色配方式</a:t>
            </a:r>
            <a:endParaRPr lang="zh-CN" altLang="en-US" sz="3200" b="1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74782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4406566" y="1466037"/>
            <a:ext cx="713934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左图中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色相环包含了六种基础色相，所有的颜色都可以根据这六种基础色相来</a:t>
            </a:r>
            <a:r>
              <a:rPr lang="zh-CN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调配。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面我们来说下</a:t>
            </a:r>
            <a:r>
              <a:rPr lang="en-US" altLang="zh-CN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种最最常见的色彩配色方式。 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7" name="图片 26" descr="http://www.cyone.com.cn/net/UploadFiles_9570/201412/20141211144832990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53" y="1611713"/>
            <a:ext cx="3145065" cy="3025554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矩形 18"/>
          <p:cNvSpPr/>
          <p:nvPr/>
        </p:nvSpPr>
        <p:spPr>
          <a:xfrm>
            <a:off x="4332572" y="3613057"/>
            <a:ext cx="7287330" cy="1422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04800">
              <a:lnSpc>
                <a:spcPct val="150000"/>
              </a:lnSpc>
            </a:pP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在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色轮中挨着比较近的就是邻近色，根据红橙黄绿蓝紫这六字顺序，相邻色搭配就是红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橙，橙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黄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黄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绿，绿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蓝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以此类推。 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4480560" y="3070630"/>
            <a:ext cx="2147706" cy="507831"/>
            <a:chOff x="1412598" y="2076831"/>
            <a:chExt cx="1959191" cy="507831"/>
          </a:xfrm>
        </p:grpSpPr>
        <p:sp>
          <p:nvSpPr>
            <p:cNvPr id="29" name="圆角矩形 28"/>
            <p:cNvSpPr/>
            <p:nvPr/>
          </p:nvSpPr>
          <p:spPr>
            <a:xfrm>
              <a:off x="1447062" y="2076831"/>
              <a:ext cx="1890262" cy="507831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cs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412598" y="2130691"/>
              <a:ext cx="195919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en-US" altLang="zh-CN" sz="2000" b="1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zh-CN" altLang="en-US" sz="2000" b="1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、相邻</a:t>
              </a:r>
              <a:r>
                <a:rPr lang="zh-CN" altLang="en-US" sz="20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色搭配 </a:t>
              </a:r>
            </a:p>
          </p:txBody>
        </p:sp>
      </p:grpSp>
      <p:pic>
        <p:nvPicPr>
          <p:cNvPr id="32" name="图片 3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676801" y="4584807"/>
            <a:ext cx="4598872" cy="135879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" name="矩形 32"/>
          <p:cNvSpPr/>
          <p:nvPr/>
        </p:nvSpPr>
        <p:spPr>
          <a:xfrm>
            <a:off x="8221287" y="285461"/>
            <a:ext cx="34582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3200" b="1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装修常见色配方式</a:t>
            </a:r>
            <a:endParaRPr lang="zh-CN" altLang="en-US" sz="3200" b="1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52354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同心圆 17">
            <a:extLst>
              <a:ext uri="{FF2B5EF4-FFF2-40B4-BE49-F238E27FC236}">
                <a16:creationId xmlns:a16="http://schemas.microsoft.com/office/drawing/2014/main" id="{5195DCA7-4A2E-E446-B4F5-DE4AE9B954A6}"/>
              </a:ext>
            </a:extLst>
          </p:cNvPr>
          <p:cNvSpPr/>
          <p:nvPr/>
        </p:nvSpPr>
        <p:spPr>
          <a:xfrm>
            <a:off x="3024837" y="6057360"/>
            <a:ext cx="6364299" cy="6110630"/>
          </a:xfrm>
          <a:prstGeom prst="donut">
            <a:avLst/>
          </a:prstGeom>
          <a:solidFill>
            <a:srgbClr val="89CA7F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Han Sans CN Normal" panose="020B0400000000000000" pitchFamily="34" charset="-128"/>
              <a:ea typeface="Source Han Sans CN Normal" panose="020B0400000000000000" pitchFamily="34" charset="-128"/>
              <a:cs typeface="+mn-cs"/>
            </a:endParaRPr>
          </a:p>
        </p:txBody>
      </p:sp>
      <p:sp>
        <p:nvSpPr>
          <p:cNvPr id="19" name="同心圆 18">
            <a:extLst>
              <a:ext uri="{FF2B5EF4-FFF2-40B4-BE49-F238E27FC236}">
                <a16:creationId xmlns:a16="http://schemas.microsoft.com/office/drawing/2014/main" id="{83595403-2717-C743-8BC7-B2A720FEF5F2}"/>
              </a:ext>
            </a:extLst>
          </p:cNvPr>
          <p:cNvSpPr/>
          <p:nvPr/>
        </p:nvSpPr>
        <p:spPr>
          <a:xfrm>
            <a:off x="-6456827" y="-170677"/>
            <a:ext cx="7133747" cy="6849409"/>
          </a:xfrm>
          <a:prstGeom prst="donut">
            <a:avLst/>
          </a:prstGeom>
          <a:solidFill>
            <a:srgbClr val="0B9FAE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Han Sans CN Normal" panose="020B0400000000000000" pitchFamily="34" charset="-128"/>
              <a:ea typeface="Source Han Sans CN Normal" panose="020B0400000000000000" pitchFamily="34" charset="-128"/>
              <a:cs typeface="+mn-cs"/>
            </a:endParaRPr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909F1564-EED0-FD46-9757-8D8FE05F41DA}"/>
              </a:ext>
            </a:extLst>
          </p:cNvPr>
          <p:cNvGrpSpPr/>
          <p:nvPr/>
        </p:nvGrpSpPr>
        <p:grpSpPr>
          <a:xfrm>
            <a:off x="2174686" y="1977225"/>
            <a:ext cx="276061" cy="1951376"/>
            <a:chOff x="1288882" y="567159"/>
            <a:chExt cx="1078196" cy="4097438"/>
          </a:xfrm>
        </p:grpSpPr>
        <p:cxnSp>
          <p:nvCxnSpPr>
            <p:cNvPr id="23" name="直线连接符 22">
              <a:extLst>
                <a:ext uri="{FF2B5EF4-FFF2-40B4-BE49-F238E27FC236}">
                  <a16:creationId xmlns:a16="http://schemas.microsoft.com/office/drawing/2014/main" id="{145D8B5A-9D09-6B40-AD97-20253508AA74}"/>
                </a:ext>
              </a:extLst>
            </p:cNvPr>
            <p:cNvCxnSpPr>
              <a:cxnSpLocks/>
            </p:cNvCxnSpPr>
            <p:nvPr/>
          </p:nvCxnSpPr>
          <p:spPr>
            <a:xfrm>
              <a:off x="1288882" y="674797"/>
              <a:ext cx="1078196" cy="0"/>
            </a:xfrm>
            <a:prstGeom prst="line">
              <a:avLst/>
            </a:prstGeom>
            <a:ln w="76200">
              <a:gradFill>
                <a:gsLst>
                  <a:gs pos="0">
                    <a:srgbClr val="0B9FAE"/>
                  </a:gs>
                  <a:gs pos="100000">
                    <a:srgbClr val="89CA7D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线连接符 23">
              <a:extLst>
                <a:ext uri="{FF2B5EF4-FFF2-40B4-BE49-F238E27FC236}">
                  <a16:creationId xmlns:a16="http://schemas.microsoft.com/office/drawing/2014/main" id="{995CEA63-F041-304F-93E3-C5FCA4B3A645}"/>
                </a:ext>
              </a:extLst>
            </p:cNvPr>
            <p:cNvCxnSpPr/>
            <p:nvPr/>
          </p:nvCxnSpPr>
          <p:spPr>
            <a:xfrm>
              <a:off x="1317763" y="567159"/>
              <a:ext cx="0" cy="4097438"/>
            </a:xfrm>
            <a:prstGeom prst="line">
              <a:avLst/>
            </a:prstGeom>
            <a:ln w="76200">
              <a:gradFill>
                <a:gsLst>
                  <a:gs pos="0">
                    <a:srgbClr val="0B9FAE"/>
                  </a:gs>
                  <a:gs pos="100000">
                    <a:srgbClr val="89CA7D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线连接符 24">
              <a:extLst>
                <a:ext uri="{FF2B5EF4-FFF2-40B4-BE49-F238E27FC236}">
                  <a16:creationId xmlns:a16="http://schemas.microsoft.com/office/drawing/2014/main" id="{CF0D1178-9BFA-DC4C-90D1-CA8926C86216}"/>
                </a:ext>
              </a:extLst>
            </p:cNvPr>
            <p:cNvCxnSpPr>
              <a:cxnSpLocks/>
            </p:cNvCxnSpPr>
            <p:nvPr/>
          </p:nvCxnSpPr>
          <p:spPr>
            <a:xfrm>
              <a:off x="1288882" y="4571619"/>
              <a:ext cx="1078196" cy="0"/>
            </a:xfrm>
            <a:prstGeom prst="line">
              <a:avLst/>
            </a:prstGeom>
            <a:ln w="76200">
              <a:gradFill>
                <a:gsLst>
                  <a:gs pos="0">
                    <a:srgbClr val="0B9FAE"/>
                  </a:gs>
                  <a:gs pos="100000">
                    <a:srgbClr val="89CA7D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文本框 5">
            <a:extLst>
              <a:ext uri="{FF2B5EF4-FFF2-40B4-BE49-F238E27FC236}">
                <a16:creationId xmlns:a16="http://schemas.microsoft.com/office/drawing/2014/main" id="{549DA229-7CCF-F749-B572-5D4218F26541}"/>
              </a:ext>
            </a:extLst>
          </p:cNvPr>
          <p:cNvSpPr txBox="1"/>
          <p:nvPr/>
        </p:nvSpPr>
        <p:spPr>
          <a:xfrm>
            <a:off x="2802196" y="3203226"/>
            <a:ext cx="66651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5400" dirty="0" smtClean="0">
                <a:solidFill>
                  <a:srgbClr val="0B9FA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店铺配色</a:t>
            </a:r>
            <a:endParaRPr lang="zh-CN" altLang="en-US" sz="5400" dirty="0">
              <a:solidFill>
                <a:srgbClr val="0B9FA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圆角矩形 8">
            <a:extLst>
              <a:ext uri="{FF2B5EF4-FFF2-40B4-BE49-F238E27FC236}">
                <a16:creationId xmlns:a16="http://schemas.microsoft.com/office/drawing/2014/main" id="{0B7074CE-2A63-154E-810B-85655BC0C9C8}"/>
              </a:ext>
            </a:extLst>
          </p:cNvPr>
          <p:cNvSpPr/>
          <p:nvPr/>
        </p:nvSpPr>
        <p:spPr>
          <a:xfrm>
            <a:off x="3468314" y="1993181"/>
            <a:ext cx="5182348" cy="673050"/>
          </a:xfrm>
          <a:prstGeom prst="roundRect">
            <a:avLst>
              <a:gd name="adj" fmla="val 30187"/>
            </a:avLst>
          </a:prstGeom>
          <a:gradFill>
            <a:gsLst>
              <a:gs pos="100000">
                <a:srgbClr val="0B9FAE"/>
              </a:gs>
              <a:gs pos="0">
                <a:srgbClr val="89CA7D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D54C4696-AFFE-1748-8B12-B66860144F25}"/>
              </a:ext>
            </a:extLst>
          </p:cNvPr>
          <p:cNvSpPr txBox="1"/>
          <p:nvPr/>
        </p:nvSpPr>
        <p:spPr>
          <a:xfrm>
            <a:off x="3781281" y="2006541"/>
            <a:ext cx="4556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3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项目二 </a:t>
            </a:r>
            <a:r>
              <a:rPr lang="zh-CN" altLang="en-US" sz="36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任务三</a:t>
            </a:r>
            <a:endParaRPr lang="zh-CN" altLang="en-US" sz="3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8DEF5CB8-D2FE-BD4A-B101-6E52E52043C4}"/>
              </a:ext>
            </a:extLst>
          </p:cNvPr>
          <p:cNvSpPr txBox="1"/>
          <p:nvPr/>
        </p:nvSpPr>
        <p:spPr>
          <a:xfrm>
            <a:off x="9409073" y="7408079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Han Sans CN Normal" panose="020B0400000000000000" pitchFamily="34" charset="-128"/>
              <a:ea typeface="Source Han Sans CN Normal" panose="020B0400000000000000" pitchFamily="34" charset="-128"/>
              <a:cs typeface="+mn-cs"/>
            </a:endParaRPr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2C2F08B4-EEDC-7043-8C4C-D17D64B03CA2}"/>
              </a:ext>
            </a:extLst>
          </p:cNvPr>
          <p:cNvGrpSpPr/>
          <p:nvPr/>
        </p:nvGrpSpPr>
        <p:grpSpPr>
          <a:xfrm flipH="1">
            <a:off x="9550803" y="1988800"/>
            <a:ext cx="321086" cy="1951376"/>
            <a:chOff x="1288882" y="591464"/>
            <a:chExt cx="1078196" cy="4097438"/>
          </a:xfrm>
        </p:grpSpPr>
        <p:cxnSp>
          <p:nvCxnSpPr>
            <p:cNvPr id="27" name="直线连接符 26">
              <a:extLst>
                <a:ext uri="{FF2B5EF4-FFF2-40B4-BE49-F238E27FC236}">
                  <a16:creationId xmlns:a16="http://schemas.microsoft.com/office/drawing/2014/main" id="{B9A0B049-0876-C548-9D56-BC84FEFCE6F2}"/>
                </a:ext>
              </a:extLst>
            </p:cNvPr>
            <p:cNvCxnSpPr>
              <a:cxnSpLocks/>
            </p:cNvCxnSpPr>
            <p:nvPr/>
          </p:nvCxnSpPr>
          <p:spPr>
            <a:xfrm>
              <a:off x="1288882" y="674798"/>
              <a:ext cx="1078196" cy="0"/>
            </a:xfrm>
            <a:prstGeom prst="line">
              <a:avLst/>
            </a:prstGeom>
            <a:ln w="76200">
              <a:gradFill>
                <a:gsLst>
                  <a:gs pos="0">
                    <a:srgbClr val="0B9FAE"/>
                  </a:gs>
                  <a:gs pos="100000">
                    <a:srgbClr val="89CA7D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线连接符 27">
              <a:extLst>
                <a:ext uri="{FF2B5EF4-FFF2-40B4-BE49-F238E27FC236}">
                  <a16:creationId xmlns:a16="http://schemas.microsoft.com/office/drawing/2014/main" id="{9ED04403-7A69-0046-80AF-9EEE9356F474}"/>
                </a:ext>
              </a:extLst>
            </p:cNvPr>
            <p:cNvCxnSpPr/>
            <p:nvPr/>
          </p:nvCxnSpPr>
          <p:spPr>
            <a:xfrm>
              <a:off x="1317764" y="591464"/>
              <a:ext cx="0" cy="4097438"/>
            </a:xfrm>
            <a:prstGeom prst="line">
              <a:avLst/>
            </a:prstGeom>
            <a:ln w="76200">
              <a:gradFill>
                <a:gsLst>
                  <a:gs pos="0">
                    <a:srgbClr val="0B9FAE"/>
                  </a:gs>
                  <a:gs pos="100000">
                    <a:srgbClr val="89CA7D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线连接符 28">
              <a:extLst>
                <a:ext uri="{FF2B5EF4-FFF2-40B4-BE49-F238E27FC236}">
                  <a16:creationId xmlns:a16="http://schemas.microsoft.com/office/drawing/2014/main" id="{5713E0C9-1BA7-DB4D-98AC-C11F0EF590BE}"/>
                </a:ext>
              </a:extLst>
            </p:cNvPr>
            <p:cNvCxnSpPr>
              <a:cxnSpLocks/>
            </p:cNvCxnSpPr>
            <p:nvPr/>
          </p:nvCxnSpPr>
          <p:spPr>
            <a:xfrm>
              <a:off x="1288882" y="4595924"/>
              <a:ext cx="1078196" cy="0"/>
            </a:xfrm>
            <a:prstGeom prst="line">
              <a:avLst/>
            </a:prstGeom>
            <a:ln w="76200">
              <a:gradFill>
                <a:gsLst>
                  <a:gs pos="0">
                    <a:srgbClr val="0B9FAE"/>
                  </a:gs>
                  <a:gs pos="100000">
                    <a:srgbClr val="89CA7D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同心圆 29">
            <a:extLst>
              <a:ext uri="{FF2B5EF4-FFF2-40B4-BE49-F238E27FC236}">
                <a16:creationId xmlns:a16="http://schemas.microsoft.com/office/drawing/2014/main" id="{BADEAC57-C26F-AB4B-944E-CA22C46D2A25}"/>
              </a:ext>
            </a:extLst>
          </p:cNvPr>
          <p:cNvSpPr/>
          <p:nvPr/>
        </p:nvSpPr>
        <p:spPr>
          <a:xfrm>
            <a:off x="11446302" y="-170678"/>
            <a:ext cx="7133747" cy="6849409"/>
          </a:xfrm>
          <a:prstGeom prst="donut">
            <a:avLst/>
          </a:prstGeom>
          <a:solidFill>
            <a:srgbClr val="89CA7D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Han Sans CN Normal" panose="020B0400000000000000" pitchFamily="34" charset="-128"/>
              <a:ea typeface="Source Han Sans CN Normal" panose="020B0400000000000000" pitchFamily="34" charset="-128"/>
              <a:cs typeface="+mn-cs"/>
            </a:endParaRPr>
          </a:p>
        </p:txBody>
      </p:sp>
      <p:sp>
        <p:nvSpPr>
          <p:cNvPr id="33" name="椭圆 32"/>
          <p:cNvSpPr/>
          <p:nvPr/>
        </p:nvSpPr>
        <p:spPr>
          <a:xfrm rot="2166230">
            <a:off x="2458407" y="3156426"/>
            <a:ext cx="505983" cy="505983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9494711" y="4052806"/>
            <a:ext cx="648072" cy="648072"/>
          </a:xfrm>
          <a:prstGeom prst="ellipse">
            <a:avLst/>
          </a:prstGeom>
          <a:solidFill>
            <a:srgbClr val="89CA7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9494836" y="5223236"/>
            <a:ext cx="417028" cy="417028"/>
          </a:xfrm>
          <a:prstGeom prst="ellipse">
            <a:avLst/>
          </a:prstGeom>
          <a:solidFill>
            <a:srgbClr val="32AC9F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36" name="椭圆 35"/>
          <p:cNvSpPr/>
          <p:nvPr/>
        </p:nvSpPr>
        <p:spPr>
          <a:xfrm rot="2166230">
            <a:off x="1533604" y="2698591"/>
            <a:ext cx="252991" cy="252991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37" name="椭圆 36"/>
          <p:cNvSpPr/>
          <p:nvPr/>
        </p:nvSpPr>
        <p:spPr>
          <a:xfrm rot="2166230">
            <a:off x="1533688" y="931129"/>
            <a:ext cx="252991" cy="252991"/>
          </a:xfrm>
          <a:prstGeom prst="ellipse">
            <a:avLst/>
          </a:prstGeom>
          <a:solidFill>
            <a:srgbClr val="65BE8B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10496511" y="3679295"/>
            <a:ext cx="252991" cy="252991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7987083" y="5178771"/>
            <a:ext cx="505983" cy="505983"/>
          </a:xfrm>
          <a:prstGeom prst="ellipse">
            <a:avLst/>
          </a:prstGeom>
          <a:solidFill>
            <a:srgbClr val="4BB4BF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40" name="椭圆 39"/>
          <p:cNvSpPr/>
          <p:nvPr/>
        </p:nvSpPr>
        <p:spPr>
          <a:xfrm rot="2166230">
            <a:off x="2100770" y="836482"/>
            <a:ext cx="505983" cy="505983"/>
          </a:xfrm>
          <a:prstGeom prst="ellipse">
            <a:avLst/>
          </a:prstGeom>
          <a:solidFill>
            <a:srgbClr val="58B99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41" name="椭圆 40"/>
          <p:cNvSpPr/>
          <p:nvPr/>
        </p:nvSpPr>
        <p:spPr>
          <a:xfrm rot="2166230">
            <a:off x="1160223" y="1677006"/>
            <a:ext cx="252991" cy="252991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42" name="椭圆 41"/>
          <p:cNvSpPr/>
          <p:nvPr/>
        </p:nvSpPr>
        <p:spPr>
          <a:xfrm rot="2166230">
            <a:off x="1533833" y="1923517"/>
            <a:ext cx="648072" cy="648072"/>
          </a:xfrm>
          <a:prstGeom prst="ellipse">
            <a:avLst/>
          </a:prstGeom>
          <a:solidFill>
            <a:srgbClr val="0B9FAE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43" name="椭圆 42"/>
          <p:cNvSpPr/>
          <p:nvPr/>
        </p:nvSpPr>
        <p:spPr>
          <a:xfrm rot="2166230">
            <a:off x="1160223" y="3366741"/>
            <a:ext cx="252991" cy="252991"/>
          </a:xfrm>
          <a:prstGeom prst="ellipse">
            <a:avLst/>
          </a:prstGeom>
          <a:solidFill>
            <a:srgbClr val="89CA7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9269455" y="3091804"/>
            <a:ext cx="505983" cy="505983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7017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split orient="vert"/>
      </p:transition>
    </mc:Choice>
    <mc:Fallback xmlns=""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6" grpId="0"/>
      <p:bldP spid="9" grpId="0" animBg="1"/>
      <p:bldP spid="15" grpId="0"/>
      <p:bldP spid="30" grpId="0" animBg="1"/>
      <p:bldP spid="33" grpId="0" bldLvl="0" animBg="1"/>
      <p:bldP spid="34" grpId="0" bldLvl="0" animBg="1"/>
      <p:bldP spid="35" grpId="0" bldLvl="0" animBg="1"/>
      <p:bldP spid="36" grpId="0" bldLvl="0" animBg="1"/>
      <p:bldP spid="37" grpId="0" bldLvl="0" animBg="1"/>
      <p:bldP spid="38" grpId="0" bldLvl="0" animBg="1"/>
      <p:bldP spid="39" grpId="0" bldLvl="0" animBg="1"/>
      <p:bldP spid="40" grpId="0" bldLvl="0" animBg="1"/>
      <p:bldP spid="41" grpId="0" bldLvl="0" animBg="1"/>
      <p:bldP spid="42" grpId="0" bldLvl="0" animBg="1"/>
      <p:bldP spid="43" grpId="0" bldLvl="0" animBg="1"/>
      <p:bldP spid="44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" name="图片 15" descr="http://www.cyone.com.cn/net/UploadFiles_9570/201412/20141211144832305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0893" y="3848567"/>
            <a:ext cx="8194255" cy="20950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7" name="矩形 16"/>
          <p:cNvSpPr/>
          <p:nvPr/>
        </p:nvSpPr>
        <p:spPr>
          <a:xfrm>
            <a:off x="1009399" y="1194050"/>
            <a:ext cx="977093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04800">
              <a:lnSpc>
                <a:spcPct val="20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相邻色因为比较邻近，有很强的关联性，非常协调柔和，画面非常和谐统一，可以制造出一种柔和温馨的感觉，因为在色轮中位置较近所以这种搭配视觉冲击力较弱</a:t>
            </a: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0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indent="304800">
              <a:lnSpc>
                <a:spcPct val="200000"/>
              </a:lnSpc>
            </a:pP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七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夕这张图片使用的蓝与紫搭配，画面宁静和谐。旁边这张图片使用的单色搭配，深蓝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浅蓝，画面统一带有一点传统的感觉。</a:t>
            </a:r>
          </a:p>
        </p:txBody>
      </p:sp>
      <p:sp>
        <p:nvSpPr>
          <p:cNvPr id="18" name="矩形 17"/>
          <p:cNvSpPr/>
          <p:nvPr/>
        </p:nvSpPr>
        <p:spPr>
          <a:xfrm>
            <a:off x="8221287" y="285461"/>
            <a:ext cx="34582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3200" b="1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装修常见色配方式</a:t>
            </a:r>
            <a:endParaRPr lang="zh-CN" altLang="en-US" sz="3200" b="1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97880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1210531" y="2000119"/>
            <a:ext cx="977093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04800">
              <a:lnSpc>
                <a:spcPct val="200000"/>
              </a:lnSpc>
            </a:pPr>
            <a:r>
              <a:rPr lang="zh-CN" altLang="en-US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根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据红橙黄绿蓝紫这六字顺序，红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黄 ，橙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绿 ，黄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蓝 ，绿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紫 ， 蓝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红，因为这种搭配方式中间都隔了一个颜色，因此称为间隔色</a:t>
            </a:r>
            <a:r>
              <a:rPr lang="zh-CN" altLang="en-US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组合 18"/>
          <p:cNvGrpSpPr/>
          <p:nvPr/>
        </p:nvGrpSpPr>
        <p:grpSpPr>
          <a:xfrm>
            <a:off x="887653" y="1302165"/>
            <a:ext cx="2163118" cy="507831"/>
            <a:chOff x="1447062" y="2076831"/>
            <a:chExt cx="1890262" cy="507831"/>
          </a:xfrm>
        </p:grpSpPr>
        <p:sp>
          <p:nvSpPr>
            <p:cNvPr id="28" name="圆角矩形 27"/>
            <p:cNvSpPr/>
            <p:nvPr/>
          </p:nvSpPr>
          <p:spPr>
            <a:xfrm>
              <a:off x="1447062" y="2076831"/>
              <a:ext cx="1890262" cy="507831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cs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451070" y="2130691"/>
              <a:ext cx="188224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en-US" altLang="zh-CN" sz="2000" b="1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zh-CN" altLang="en-US" sz="2000" b="1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、间隔</a:t>
              </a:r>
              <a:r>
                <a:rPr lang="zh-CN" altLang="en-US" sz="20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色搭配</a:t>
              </a:r>
            </a:p>
          </p:txBody>
        </p:sp>
      </p:grpSp>
      <p:pic>
        <p:nvPicPr>
          <p:cNvPr id="27" name="图片 2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166286" y="3470902"/>
            <a:ext cx="7153377" cy="25437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" name="矩形 30"/>
          <p:cNvSpPr/>
          <p:nvPr/>
        </p:nvSpPr>
        <p:spPr>
          <a:xfrm>
            <a:off x="8221287" y="285461"/>
            <a:ext cx="34582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3200" b="1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装修常见色配方式</a:t>
            </a:r>
            <a:endParaRPr lang="zh-CN" altLang="en-US" sz="3200" b="1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20933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矩形 16"/>
          <p:cNvSpPr/>
          <p:nvPr/>
        </p:nvSpPr>
        <p:spPr>
          <a:xfrm>
            <a:off x="430049" y="1012102"/>
            <a:ext cx="113145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04800">
              <a:lnSpc>
                <a:spcPct val="200000"/>
              </a:lnSpc>
            </a:pP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间隔色相比较相邻色，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色之间在色轮上相隔远一些，因此视觉冲击力会强于相邻色，而且间隔色使用非常广泛，既没有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180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互补色冲击力那么具有刺激性，又比相邻色多了一些明快、活泼、对比鲜明的感觉。特别是红黄蓝三原色之间的相互搭配，应用非常广泛，也非常流行。 </a:t>
            </a:r>
            <a:endParaRPr lang="en-US" altLang="zh-CN" sz="20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indent="304800">
              <a:lnSpc>
                <a:spcPct val="200000"/>
              </a:lnSpc>
            </a:pP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这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张基本是很典型的蓝黄间隔色搭配，画面非常明快时尚，文字还采用了白色作为调和</a:t>
            </a: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221287" y="285461"/>
            <a:ext cx="34582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3200" b="1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装修常见色配方式</a:t>
            </a:r>
            <a:endParaRPr lang="zh-CN" altLang="en-US" sz="3200" b="1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pic>
        <p:nvPicPr>
          <p:cNvPr id="19" name="图片 18" descr="图片4"/>
          <p:cNvPicPr/>
          <p:nvPr/>
        </p:nvPicPr>
        <p:blipFill>
          <a:blip r:embed="rId4"/>
          <a:stretch>
            <a:fillRect/>
          </a:stretch>
        </p:blipFill>
        <p:spPr>
          <a:xfrm>
            <a:off x="3350187" y="3636946"/>
            <a:ext cx="5361551" cy="2614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940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1210531" y="2000119"/>
            <a:ext cx="9770938" cy="18461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04800">
              <a:lnSpc>
                <a:spcPct val="200000"/>
              </a:lnSpc>
            </a:pPr>
            <a:r>
              <a:rPr lang="zh-CN" altLang="en-US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在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色轮中相隔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180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个颜色互为补色，是色彩搭配中，对比最为强烈的颜色，没有之</a:t>
            </a:r>
            <a:r>
              <a:rPr lang="zh-CN" altLang="en-US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en-US" altLang="zh-CN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······</a:t>
            </a:r>
            <a:r>
              <a:rPr lang="zh-CN" altLang="en-US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根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据红橙黄绿蓝紫这六字顺序，互补色就是中间间隔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个颜色，红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绿，橙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蓝，黄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紫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 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组合 18"/>
          <p:cNvGrpSpPr/>
          <p:nvPr/>
        </p:nvGrpSpPr>
        <p:grpSpPr>
          <a:xfrm>
            <a:off x="887652" y="1302165"/>
            <a:ext cx="2221307" cy="507831"/>
            <a:chOff x="1447062" y="2076831"/>
            <a:chExt cx="1890262" cy="507831"/>
          </a:xfrm>
        </p:grpSpPr>
        <p:sp>
          <p:nvSpPr>
            <p:cNvPr id="28" name="圆角矩形 27"/>
            <p:cNvSpPr/>
            <p:nvPr/>
          </p:nvSpPr>
          <p:spPr>
            <a:xfrm>
              <a:off x="1447062" y="2076831"/>
              <a:ext cx="1890262" cy="507831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cs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451070" y="2130691"/>
              <a:ext cx="188224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en-US" altLang="zh-CN" sz="2000" b="1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zh-CN" altLang="en-US" sz="2000" b="1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、互补色</a:t>
              </a:r>
              <a:r>
                <a:rPr lang="zh-CN" altLang="en-US" sz="20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搭</a:t>
              </a:r>
              <a:r>
                <a:rPr lang="zh-CN" altLang="en-US" sz="2000" b="1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配</a:t>
              </a:r>
              <a:endPara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31" name="图片 3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833549" y="3658199"/>
            <a:ext cx="6342023" cy="221828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" name="矩形 26"/>
          <p:cNvSpPr/>
          <p:nvPr/>
        </p:nvSpPr>
        <p:spPr>
          <a:xfrm>
            <a:off x="8221287" y="285461"/>
            <a:ext cx="34582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3200" b="1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装修常见色配方式</a:t>
            </a:r>
            <a:endParaRPr lang="zh-CN" altLang="en-US" sz="3200" b="1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2526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551810" y="1632297"/>
            <a:ext cx="559675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04800">
              <a:lnSpc>
                <a:spcPct val="150000"/>
              </a:lnSpc>
            </a:pP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由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于互补色有强烈的分离性，所以使用互补色的配色设计，可以有效加强整体配色的对比度、拉开距离感；而且能表现出特殊的视觉对比与平衡效果，使用得好能让作品令人感觉活泼、充满生命力的感受；互补色搭配可以表现出一种力量，气势与活力，有非常强烈的视觉冲击力，而且也是非常现代时尚的搭配。若控制的不好往往产生不协调，不含蓄，不安定的效果。 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7" name="图片 26" descr="http://www.cyone.com.cn/net/UploadFiles_9570/201412/20141211144833866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3401" y="1729802"/>
            <a:ext cx="4878772" cy="35906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9" name="矩形 18"/>
          <p:cNvSpPr/>
          <p:nvPr/>
        </p:nvSpPr>
        <p:spPr>
          <a:xfrm>
            <a:off x="8221287" y="285461"/>
            <a:ext cx="34582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3200" b="1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装修常见色配方式</a:t>
            </a:r>
            <a:endParaRPr lang="zh-CN" altLang="en-US" sz="3200" b="1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51193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59170" y="1930400"/>
            <a:ext cx="10000635" cy="32385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1089244" y="1881234"/>
            <a:ext cx="988677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zh-CN" altLang="en-US" sz="2000" b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互</a:t>
            </a:r>
            <a:r>
              <a:rPr lang="zh-CN" altLang="en-US" sz="2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补色搭配要注意三个方面</a:t>
            </a:r>
            <a:r>
              <a:rPr lang="zh-CN" altLang="en-US" sz="2000" b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sz="2000" b="1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lvl="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一定要控制好画面的色彩比例，因为这个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个颜色放一起对抗非常激烈，所以一定要选出一个老大当主色调，另外一方作为点缀或者辅助色</a:t>
            </a:r>
            <a:r>
              <a:rPr lang="zh-CN" altLang="en-US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00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lvl="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②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可以降低其中一方的明度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饱和度，这样可以产生一种明暗对比，缓冲其对抗性</a:t>
            </a:r>
            <a:r>
              <a:rPr lang="zh-CN" altLang="en-US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00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lvl="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③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在画面中加入黑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白作为调和色进一步缓冲其对抗的特性。 </a:t>
            </a:r>
          </a:p>
        </p:txBody>
      </p:sp>
      <p:sp>
        <p:nvSpPr>
          <p:cNvPr id="19" name="矩形 18"/>
          <p:cNvSpPr/>
          <p:nvPr/>
        </p:nvSpPr>
        <p:spPr>
          <a:xfrm>
            <a:off x="916922" y="1812833"/>
            <a:ext cx="10000635" cy="32385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矩形 15"/>
          <p:cNvSpPr/>
          <p:nvPr/>
        </p:nvSpPr>
        <p:spPr>
          <a:xfrm>
            <a:off x="8221287" y="285461"/>
            <a:ext cx="34582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3200" b="1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装修常见色配方式</a:t>
            </a:r>
            <a:endParaRPr lang="zh-CN" altLang="en-US" sz="3200" b="1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06641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8" grpId="0"/>
      <p:bldP spid="1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1988933" y="1462640"/>
            <a:ext cx="880947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比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如：我们下面看到的这两张图片都是同时符合这三个特点的。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2260" y="2361667"/>
            <a:ext cx="4727480" cy="34643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7" name="矩形 26"/>
          <p:cNvSpPr/>
          <p:nvPr/>
        </p:nvSpPr>
        <p:spPr>
          <a:xfrm>
            <a:off x="8221287" y="285461"/>
            <a:ext cx="34582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3200" b="1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装修常见色配方式</a:t>
            </a:r>
            <a:endParaRPr lang="zh-CN" altLang="en-US" sz="3200" b="1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6885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任意多边形 33">
            <a:extLst>
              <a:ext uri="{FF2B5EF4-FFF2-40B4-BE49-F238E27FC236}">
                <a16:creationId xmlns:a16="http://schemas.microsoft.com/office/drawing/2014/main" id="{54EA18B4-223F-2941-8CF5-159DF1A28CE5}"/>
              </a:ext>
            </a:extLst>
          </p:cNvPr>
          <p:cNvSpPr/>
          <p:nvPr/>
        </p:nvSpPr>
        <p:spPr bwMode="auto">
          <a:xfrm>
            <a:off x="0" y="4698869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blipFill>
            <a:blip r:embed="rId3"/>
            <a:srcRect/>
            <a:stretch>
              <a:fillRect t="-244687" b="-44289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7" name="任意多边形 36">
            <a:extLst>
              <a:ext uri="{FF2B5EF4-FFF2-40B4-BE49-F238E27FC236}">
                <a16:creationId xmlns:a16="http://schemas.microsoft.com/office/drawing/2014/main" id="{FD217BC7-B301-AE48-A053-F9FF96834E42}"/>
              </a:ext>
            </a:extLst>
          </p:cNvPr>
          <p:cNvSpPr/>
          <p:nvPr/>
        </p:nvSpPr>
        <p:spPr bwMode="auto">
          <a:xfrm>
            <a:off x="3892179" y="1484784"/>
            <a:ext cx="9252321" cy="5373216"/>
          </a:xfrm>
          <a:custGeom>
            <a:avLst/>
            <a:gdLst>
              <a:gd name="connsiteX0" fmla="*/ 4626161 w 9252321"/>
              <a:gd name="connsiteY0" fmla="*/ 0 h 5373216"/>
              <a:gd name="connsiteX1" fmla="*/ 9252321 w 9252321"/>
              <a:gd name="connsiteY1" fmla="*/ 5373216 h 5373216"/>
              <a:gd name="connsiteX2" fmla="*/ 8510848 w 9252321"/>
              <a:gd name="connsiteY2" fmla="*/ 5373216 h 5373216"/>
              <a:gd name="connsiteX3" fmla="*/ 4626160 w 9252321"/>
              <a:gd name="connsiteY3" fmla="*/ 861209 h 5373216"/>
              <a:gd name="connsiteX4" fmla="*/ 741472 w 9252321"/>
              <a:gd name="connsiteY4" fmla="*/ 5373216 h 5373216"/>
              <a:gd name="connsiteX5" fmla="*/ 0 w 9252321"/>
              <a:gd name="connsiteY5" fmla="*/ 5373216 h 5373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52321" h="5373216">
                <a:moveTo>
                  <a:pt x="4626161" y="0"/>
                </a:moveTo>
                <a:lnTo>
                  <a:pt x="9252321" y="5373216"/>
                </a:lnTo>
                <a:lnTo>
                  <a:pt x="8510848" y="5373216"/>
                </a:lnTo>
                <a:lnTo>
                  <a:pt x="4626160" y="861209"/>
                </a:lnTo>
                <a:lnTo>
                  <a:pt x="741472" y="5373216"/>
                </a:lnTo>
                <a:lnTo>
                  <a:pt x="0" y="5373216"/>
                </a:lnTo>
                <a:close/>
              </a:path>
            </a:pathLst>
          </a:custGeom>
          <a:solidFill>
            <a:srgbClr val="F5F2F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09EBDCC-9EC2-4BAD-91A6-C438E9AEB754}"/>
              </a:ext>
            </a:extLst>
          </p:cNvPr>
          <p:cNvSpPr txBox="1"/>
          <p:nvPr/>
        </p:nvSpPr>
        <p:spPr>
          <a:xfrm>
            <a:off x="4202470" y="3497939"/>
            <a:ext cx="7862804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>
                <a:rot lat="0" lon="0" rev="0"/>
              </a:lightRig>
            </a:scene3d>
            <a:sp3d contourW="12700"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  <a:alpha val="12000"/>
                  </a:srgbClr>
                </a:solidFill>
                <a:effectLst>
                  <a:outerShdw blurRad="63500" sx="102000" sy="102000" algn="ctr" rotWithShape="0">
                    <a:srgbClr val="FFFFFF">
                      <a:alpha val="20000"/>
                    </a:srgbClr>
                  </a:outerShdw>
                </a:effectLst>
                <a:uLnTx/>
                <a:uFillTx/>
                <a:latin typeface="iekie jianheiti" panose="020F0502020204030204"/>
                <a:cs typeface="+mn-ea"/>
                <a:sym typeface="+mn-lt"/>
              </a:rPr>
              <a:t>COMPANY</a:t>
            </a:r>
            <a:endParaRPr kumimoji="0" lang="zh-CN" altLang="en-US" sz="96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  <a:alpha val="12000"/>
                </a:srgbClr>
              </a:solidFill>
              <a:effectLst>
                <a:outerShdw blurRad="63500" sx="102000" sy="102000" algn="ctr" rotWithShape="0">
                  <a:srgbClr val="FFFFFF">
                    <a:alpha val="20000"/>
                  </a:srgbClr>
                </a:outerShdw>
              </a:effectLst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5" name="任意多边形 33">
            <a:extLst>
              <a:ext uri="{FF2B5EF4-FFF2-40B4-BE49-F238E27FC236}">
                <a16:creationId xmlns:a16="http://schemas.microsoft.com/office/drawing/2014/main" id="{2F55D9B5-A753-D943-A768-8AB0EB7999E2}"/>
              </a:ext>
            </a:extLst>
          </p:cNvPr>
          <p:cNvSpPr/>
          <p:nvPr/>
        </p:nvSpPr>
        <p:spPr bwMode="auto">
          <a:xfrm>
            <a:off x="0" y="4698869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gradFill>
            <a:gsLst>
              <a:gs pos="100000">
                <a:schemeClr val="accent2">
                  <a:alpha val="66000"/>
                </a:schemeClr>
              </a:gs>
              <a:gs pos="7000">
                <a:schemeClr val="accent1">
                  <a:alpha val="71000"/>
                </a:schemeClr>
              </a:gs>
            </a:gsLst>
            <a:lin ang="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9" name="等腰三角形 7">
            <a:extLst>
              <a:ext uri="{FF2B5EF4-FFF2-40B4-BE49-F238E27FC236}">
                <a16:creationId xmlns:a16="http://schemas.microsoft.com/office/drawing/2014/main" id="{BDE05EA7-9400-9A49-9473-60EA096B0826}"/>
              </a:ext>
            </a:extLst>
          </p:cNvPr>
          <p:cNvSpPr/>
          <p:nvPr/>
        </p:nvSpPr>
        <p:spPr bwMode="auto">
          <a:xfrm>
            <a:off x="1621019" y="5700798"/>
            <a:ext cx="1992625" cy="1157202"/>
          </a:xfrm>
          <a:prstGeom prst="triangle">
            <a:avLst/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42" name="Rectangle 3">
            <a:extLst>
              <a:ext uri="{FF2B5EF4-FFF2-40B4-BE49-F238E27FC236}">
                <a16:creationId xmlns:a16="http://schemas.microsoft.com/office/drawing/2014/main" id="{895987FE-20AD-C942-9B2A-6F44A3A33D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14168" y="2251388"/>
            <a:ext cx="4363665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lvl="0" algn="dist"/>
            <a:r>
              <a:rPr lang="zh-CN" altLang="en-US" sz="6600" b="1" smtClean="0">
                <a:solidFill>
                  <a:srgbClr val="0B9FA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谢谢！</a:t>
            </a:r>
            <a:endParaRPr lang="zh-CN" altLang="en-US" sz="6600" b="1">
              <a:solidFill>
                <a:srgbClr val="0B9FA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9" name="任意多边形 35">
            <a:extLst>
              <a:ext uri="{FF2B5EF4-FFF2-40B4-BE49-F238E27FC236}">
                <a16:creationId xmlns:a16="http://schemas.microsoft.com/office/drawing/2014/main" id="{A045C1C2-FABD-3A47-948D-381137E4B7EC}"/>
              </a:ext>
            </a:extLst>
          </p:cNvPr>
          <p:cNvSpPr/>
          <p:nvPr/>
        </p:nvSpPr>
        <p:spPr bwMode="auto">
          <a:xfrm rot="5400000">
            <a:off x="10592277" y="2100107"/>
            <a:ext cx="1347430" cy="782510"/>
          </a:xfrm>
          <a:custGeom>
            <a:avLst/>
            <a:gdLst>
              <a:gd name="connsiteX0" fmla="*/ 1797898 w 3595797"/>
              <a:gd name="connsiteY0" fmla="*/ 0 h 2088232"/>
              <a:gd name="connsiteX1" fmla="*/ 3595797 w 3595797"/>
              <a:gd name="connsiteY1" fmla="*/ 2088232 h 2088232"/>
              <a:gd name="connsiteX2" fmla="*/ 2854323 w 3595797"/>
              <a:gd name="connsiteY2" fmla="*/ 2088232 h 2088232"/>
              <a:gd name="connsiteX3" fmla="*/ 1797897 w 3595797"/>
              <a:gd name="connsiteY3" fmla="*/ 861209 h 2088232"/>
              <a:gd name="connsiteX4" fmla="*/ 741471 w 3595797"/>
              <a:gd name="connsiteY4" fmla="*/ 2088232 h 2088232"/>
              <a:gd name="connsiteX5" fmla="*/ 0 w 3595797"/>
              <a:gd name="connsiteY5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95797" h="2088232">
                <a:moveTo>
                  <a:pt x="1797898" y="0"/>
                </a:moveTo>
                <a:lnTo>
                  <a:pt x="3595797" y="2088232"/>
                </a:lnTo>
                <a:lnTo>
                  <a:pt x="2854323" y="2088232"/>
                </a:lnTo>
                <a:lnTo>
                  <a:pt x="1797897" y="861209"/>
                </a:lnTo>
                <a:lnTo>
                  <a:pt x="741471" y="2088232"/>
                </a:lnTo>
                <a:lnTo>
                  <a:pt x="0" y="2088232"/>
                </a:lnTo>
                <a:close/>
              </a:path>
            </a:pathLst>
          </a:cu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44046" y="5613088"/>
            <a:ext cx="49039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2000" b="1" spc="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zihun59hao-chuangcuhei" panose="00000500000000000000" pitchFamily="2" charset="-122"/>
              </a:rPr>
              <a:t>山东劳动职业技术学院在线开放课程</a:t>
            </a:r>
            <a:endParaRPr lang="zh-CN" altLang="en-US" sz="20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zihun59hao-chuangcuhei" panose="00000500000000000000" pitchFamily="2" charset="-122"/>
            </a:endParaRPr>
          </a:p>
        </p:txBody>
      </p:sp>
      <p:pic>
        <p:nvPicPr>
          <p:cNvPr id="16" name="图片 15" descr="log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7596" y="227546"/>
            <a:ext cx="3114673" cy="503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030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6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7" grpId="0"/>
      <p:bldP spid="39" grpId="0" animBg="1"/>
      <p:bldP spid="42" grpId="0"/>
      <p:bldP spid="5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7">
            <a:extLst>
              <a:ext uri="{FF2B5EF4-FFF2-40B4-BE49-F238E27FC236}">
                <a16:creationId xmlns:a16="http://schemas.microsoft.com/office/drawing/2014/main" id="{F9874C2B-4C5C-0846-B059-2D2DDCCE3739}"/>
              </a:ext>
            </a:extLst>
          </p:cNvPr>
          <p:cNvSpPr/>
          <p:nvPr/>
        </p:nvSpPr>
        <p:spPr>
          <a:xfrm rot="16200000" flipH="1" flipV="1">
            <a:off x="4379306" y="189950"/>
            <a:ext cx="2288744" cy="11047355"/>
          </a:xfrm>
          <a:custGeom>
            <a:avLst/>
            <a:gdLst>
              <a:gd name="connsiteX0" fmla="*/ 0 w 363073"/>
              <a:gd name="connsiteY0" fmla="*/ 0 h 2571749"/>
              <a:gd name="connsiteX1" fmla="*/ 363073 w 363073"/>
              <a:gd name="connsiteY1" fmla="*/ 0 h 2571749"/>
              <a:gd name="connsiteX2" fmla="*/ 363073 w 363073"/>
              <a:gd name="connsiteY2" fmla="*/ 2571749 h 2571749"/>
              <a:gd name="connsiteX3" fmla="*/ 0 w 363073"/>
              <a:gd name="connsiteY3" fmla="*/ 2571749 h 2571749"/>
              <a:gd name="connsiteX4" fmla="*/ 0 w 363073"/>
              <a:gd name="connsiteY4" fmla="*/ 0 h 2571749"/>
              <a:gd name="connsiteX0" fmla="*/ 0 w 363073"/>
              <a:gd name="connsiteY0" fmla="*/ 2571749 h 2571749"/>
              <a:gd name="connsiteX1" fmla="*/ 363073 w 363073"/>
              <a:gd name="connsiteY1" fmla="*/ 0 h 2571749"/>
              <a:gd name="connsiteX2" fmla="*/ 363073 w 363073"/>
              <a:gd name="connsiteY2" fmla="*/ 2571749 h 2571749"/>
              <a:gd name="connsiteX3" fmla="*/ 0 w 363073"/>
              <a:gd name="connsiteY3" fmla="*/ 2571749 h 2571749"/>
              <a:gd name="connsiteX0" fmla="*/ 0 w 2261321"/>
              <a:gd name="connsiteY0" fmla="*/ 5152904 h 5152904"/>
              <a:gd name="connsiteX1" fmla="*/ 2261321 w 2261321"/>
              <a:gd name="connsiteY1" fmla="*/ 0 h 5152904"/>
              <a:gd name="connsiteX2" fmla="*/ 2261321 w 2261321"/>
              <a:gd name="connsiteY2" fmla="*/ 2571749 h 5152904"/>
              <a:gd name="connsiteX3" fmla="*/ 0 w 2261321"/>
              <a:gd name="connsiteY3" fmla="*/ 5152904 h 5152904"/>
              <a:gd name="connsiteX0" fmla="*/ 0 w 2284470"/>
              <a:gd name="connsiteY0" fmla="*/ 5152904 h 5164478"/>
              <a:gd name="connsiteX1" fmla="*/ 2261321 w 2284470"/>
              <a:gd name="connsiteY1" fmla="*/ 0 h 5164478"/>
              <a:gd name="connsiteX2" fmla="*/ 2284470 w 2284470"/>
              <a:gd name="connsiteY2" fmla="*/ 5164478 h 5164478"/>
              <a:gd name="connsiteX3" fmla="*/ 0 w 2284470"/>
              <a:gd name="connsiteY3" fmla="*/ 5152904 h 5164478"/>
              <a:gd name="connsiteX0" fmla="*/ 0 w 3800753"/>
              <a:gd name="connsiteY0" fmla="*/ 5129755 h 5164478"/>
              <a:gd name="connsiteX1" fmla="*/ 3777604 w 3800753"/>
              <a:gd name="connsiteY1" fmla="*/ 0 h 5164478"/>
              <a:gd name="connsiteX2" fmla="*/ 3800753 w 3800753"/>
              <a:gd name="connsiteY2" fmla="*/ 5164478 h 5164478"/>
              <a:gd name="connsiteX3" fmla="*/ 0 w 3800753"/>
              <a:gd name="connsiteY3" fmla="*/ 5129755 h 5164478"/>
              <a:gd name="connsiteX0" fmla="*/ 0 w 4066970"/>
              <a:gd name="connsiteY0" fmla="*/ 5152904 h 5164478"/>
              <a:gd name="connsiteX1" fmla="*/ 4043821 w 4066970"/>
              <a:gd name="connsiteY1" fmla="*/ 0 h 5164478"/>
              <a:gd name="connsiteX2" fmla="*/ 4066970 w 4066970"/>
              <a:gd name="connsiteY2" fmla="*/ 5164478 h 5164478"/>
              <a:gd name="connsiteX3" fmla="*/ 0 w 4066970"/>
              <a:gd name="connsiteY3" fmla="*/ 5152904 h 5164478"/>
              <a:gd name="connsiteX0" fmla="*/ 0 w 4130470"/>
              <a:gd name="connsiteY0" fmla="*/ 5152904 h 5164478"/>
              <a:gd name="connsiteX1" fmla="*/ 4107321 w 4130470"/>
              <a:gd name="connsiteY1" fmla="*/ 0 h 5164478"/>
              <a:gd name="connsiteX2" fmla="*/ 4130470 w 4130470"/>
              <a:gd name="connsiteY2" fmla="*/ 5164478 h 5164478"/>
              <a:gd name="connsiteX3" fmla="*/ 0 w 4130470"/>
              <a:gd name="connsiteY3" fmla="*/ 5152904 h 5164478"/>
              <a:gd name="connsiteX0" fmla="*/ 0 w 4867070"/>
              <a:gd name="connsiteY0" fmla="*/ 5152904 h 5164478"/>
              <a:gd name="connsiteX1" fmla="*/ 4843921 w 4867070"/>
              <a:gd name="connsiteY1" fmla="*/ 0 h 5164478"/>
              <a:gd name="connsiteX2" fmla="*/ 4867070 w 4867070"/>
              <a:gd name="connsiteY2" fmla="*/ 5164478 h 5164478"/>
              <a:gd name="connsiteX3" fmla="*/ 0 w 4867070"/>
              <a:gd name="connsiteY3" fmla="*/ 5152904 h 5164478"/>
              <a:gd name="connsiteX0" fmla="*/ 0 w 4867070"/>
              <a:gd name="connsiteY0" fmla="*/ 5152904 h 5164478"/>
              <a:gd name="connsiteX1" fmla="*/ 4843921 w 4867070"/>
              <a:gd name="connsiteY1" fmla="*/ 0 h 5164478"/>
              <a:gd name="connsiteX2" fmla="*/ 4867070 w 4867070"/>
              <a:gd name="connsiteY2" fmla="*/ 5164478 h 5164478"/>
              <a:gd name="connsiteX3" fmla="*/ 0 w 4867070"/>
              <a:gd name="connsiteY3" fmla="*/ 5152904 h 5164478"/>
              <a:gd name="connsiteX0" fmla="*/ 0 w 4884843"/>
              <a:gd name="connsiteY0" fmla="*/ 5188447 h 5188447"/>
              <a:gd name="connsiteX1" fmla="*/ 4861694 w 4884843"/>
              <a:gd name="connsiteY1" fmla="*/ 0 h 5188447"/>
              <a:gd name="connsiteX2" fmla="*/ 4884843 w 4884843"/>
              <a:gd name="connsiteY2" fmla="*/ 5164478 h 5188447"/>
              <a:gd name="connsiteX3" fmla="*/ 0 w 4884843"/>
              <a:gd name="connsiteY3" fmla="*/ 5188447 h 5188447"/>
              <a:gd name="connsiteX0" fmla="*/ 0 w 4861694"/>
              <a:gd name="connsiteY0" fmla="*/ 5188447 h 5188447"/>
              <a:gd name="connsiteX1" fmla="*/ 4861694 w 4861694"/>
              <a:gd name="connsiteY1" fmla="*/ 0 h 5188447"/>
              <a:gd name="connsiteX2" fmla="*/ 4849299 w 4861694"/>
              <a:gd name="connsiteY2" fmla="*/ 5182251 h 5188447"/>
              <a:gd name="connsiteX3" fmla="*/ 0 w 4861694"/>
              <a:gd name="connsiteY3" fmla="*/ 5188447 h 5188447"/>
              <a:gd name="connsiteX0" fmla="*/ 0 w 4875644"/>
              <a:gd name="connsiteY0" fmla="*/ 5188447 h 5199465"/>
              <a:gd name="connsiteX1" fmla="*/ 4861694 w 4875644"/>
              <a:gd name="connsiteY1" fmla="*/ 0 h 5199465"/>
              <a:gd name="connsiteX2" fmla="*/ 4875118 w 4875644"/>
              <a:gd name="connsiteY2" fmla="*/ 5199465 h 5199465"/>
              <a:gd name="connsiteX3" fmla="*/ 0 w 4875644"/>
              <a:gd name="connsiteY3" fmla="*/ 5188447 h 5199465"/>
              <a:gd name="connsiteX0" fmla="*/ 0 w 4875936"/>
              <a:gd name="connsiteY0" fmla="*/ 5214268 h 5225286"/>
              <a:gd name="connsiteX1" fmla="*/ 4870305 w 4875936"/>
              <a:gd name="connsiteY1" fmla="*/ 0 h 5225286"/>
              <a:gd name="connsiteX2" fmla="*/ 4875118 w 4875936"/>
              <a:gd name="connsiteY2" fmla="*/ 5225286 h 5225286"/>
              <a:gd name="connsiteX3" fmla="*/ 0 w 4875936"/>
              <a:gd name="connsiteY3" fmla="*/ 5214268 h 5225286"/>
              <a:gd name="connsiteX0" fmla="*/ 0 w 4870304"/>
              <a:gd name="connsiteY0" fmla="*/ 5214268 h 5216678"/>
              <a:gd name="connsiteX1" fmla="*/ 4870305 w 4870304"/>
              <a:gd name="connsiteY1" fmla="*/ 0 h 5216678"/>
              <a:gd name="connsiteX2" fmla="*/ 4866513 w 4870304"/>
              <a:gd name="connsiteY2" fmla="*/ 5216678 h 5216678"/>
              <a:gd name="connsiteX3" fmla="*/ 0 w 4870304"/>
              <a:gd name="connsiteY3" fmla="*/ 5214268 h 5216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0304" h="5216678">
                <a:moveTo>
                  <a:pt x="0" y="5214268"/>
                </a:moveTo>
                <a:lnTo>
                  <a:pt x="4870305" y="0"/>
                </a:lnTo>
                <a:cubicBezTo>
                  <a:pt x="4866173" y="1727417"/>
                  <a:pt x="4870645" y="3489261"/>
                  <a:pt x="4866513" y="5216678"/>
                </a:cubicBezTo>
                <a:lnTo>
                  <a:pt x="0" y="5214268"/>
                </a:lnTo>
                <a:close/>
              </a:path>
            </a:pathLst>
          </a:custGeom>
          <a:gradFill flip="none" rotWithShape="1">
            <a:gsLst>
              <a:gs pos="91000">
                <a:schemeClr val="accent2"/>
              </a:gs>
              <a:gs pos="17000">
                <a:schemeClr val="accent1"/>
              </a:gs>
            </a:gsLst>
            <a:lin ang="42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" name="直角三角形 2">
            <a:extLst>
              <a:ext uri="{FF2B5EF4-FFF2-40B4-BE49-F238E27FC236}">
                <a16:creationId xmlns:a16="http://schemas.microsoft.com/office/drawing/2014/main" id="{99E71CFF-B1A5-42DD-A3F2-2D2F540DE166}"/>
              </a:ext>
            </a:extLst>
          </p:cNvPr>
          <p:cNvSpPr/>
          <p:nvPr/>
        </p:nvSpPr>
        <p:spPr>
          <a:xfrm rot="10800000">
            <a:off x="9532307" y="0"/>
            <a:ext cx="2659693" cy="884876"/>
          </a:xfrm>
          <a:prstGeom prst="rtTriangle">
            <a:avLst/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4" name="PA-平行四边形 17">
            <a:extLst>
              <a:ext uri="{FF2B5EF4-FFF2-40B4-BE49-F238E27FC236}">
                <a16:creationId xmlns:a16="http://schemas.microsoft.com/office/drawing/2014/main" id="{A7B1CA7F-5DB0-4B94-BDB6-DB50611CFF7C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123003" y="0"/>
            <a:ext cx="3328029" cy="265471"/>
          </a:xfrm>
          <a:prstGeom prst="parallelogram">
            <a:avLst>
              <a:gd name="adj" fmla="val 61800"/>
            </a:avLst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5" name="PA-文本框 6">
            <a:extLst>
              <a:ext uri="{FF2B5EF4-FFF2-40B4-BE49-F238E27FC236}">
                <a16:creationId xmlns:a16="http://schemas.microsoft.com/office/drawing/2014/main" id="{B563B32E-BEB2-41AC-B3F2-D4354933DE7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16525" y="625642"/>
            <a:ext cx="5784157" cy="92333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6600" b="1">
                <a:solidFill>
                  <a:schemeClr val="bg1"/>
                </a:solidFill>
                <a:effectLst>
                  <a:outerShdw blurRad="431800" sx="102000" sy="102000" algn="ctr" rotWithShape="0">
                    <a:srgbClr val="F3757D"/>
                  </a:outerShdw>
                </a:effectLst>
                <a:latin typeface="Source Han Sans CN Heavy" panose="020B0500000000000000" pitchFamily="34" charset="-128"/>
                <a:ea typeface="Source Han Sans CN Heavy" panose="020B0500000000000000" pitchFamily="34" charset="-128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iekie jianheiti" panose="020F0502020204030204"/>
                <a:ea typeface="+mn-ea"/>
                <a:cs typeface="+mn-ea"/>
                <a:sym typeface="+mn-lt"/>
              </a:rPr>
              <a:t>目录 </a:t>
            </a:r>
            <a:r>
              <a:rPr kumimoji="0" lang="en-US" altLang="zh-CN" sz="54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iekie jianheiti" panose="020F0502020204030204"/>
                <a:ea typeface="+mn-ea"/>
                <a:cs typeface="+mn-ea"/>
                <a:sym typeface="+mn-lt"/>
              </a:rPr>
              <a:t>CONTENT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iekie jianheiti" panose="020F0502020204030204"/>
              <a:ea typeface="+mn-ea"/>
              <a:cs typeface="+mn-ea"/>
              <a:sym typeface="+mn-lt"/>
            </a:endParaRPr>
          </a:p>
        </p:txBody>
      </p:sp>
      <p:sp>
        <p:nvSpPr>
          <p:cNvPr id="9" name="PA-矩形 12">
            <a:extLst>
              <a:ext uri="{FF2B5EF4-FFF2-40B4-BE49-F238E27FC236}">
                <a16:creationId xmlns:a16="http://schemas.microsoft.com/office/drawing/2014/main" id="{B0DA98A6-4D20-435F-A7CA-A146AE7AEDEA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7401885" y="2022321"/>
            <a:ext cx="3282157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>
              <a:defRPr/>
            </a:pPr>
            <a:r>
              <a:rPr lang="zh-CN" altLang="en-US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色彩搭配的概念</a:t>
            </a:r>
            <a:endParaRPr lang="zh-CN" altLang="en-US" sz="24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PA-矩形 14">
            <a:extLst>
              <a:ext uri="{FF2B5EF4-FFF2-40B4-BE49-F238E27FC236}">
                <a16:creationId xmlns:a16="http://schemas.microsoft.com/office/drawing/2014/main" id="{CF0669BF-A54D-43FE-9C40-491FA80A0513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7401885" y="3436166"/>
            <a:ext cx="3157029" cy="830997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>
              <a:defRPr/>
            </a:pPr>
            <a:r>
              <a:rPr lang="zh-CN" altLang="en-US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色调的基础知识、店铺配色比例</a:t>
            </a:r>
            <a:endParaRPr lang="zh-CN" altLang="en-US" sz="24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PA-矩形 16">
            <a:extLst>
              <a:ext uri="{FF2B5EF4-FFF2-40B4-BE49-F238E27FC236}">
                <a16:creationId xmlns:a16="http://schemas.microsoft.com/office/drawing/2014/main" id="{A805E75B-1E6E-47AC-85CE-C8382B9C3908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7401885" y="4794619"/>
            <a:ext cx="3558844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>
              <a:defRPr/>
            </a:pPr>
            <a:r>
              <a:rPr lang="zh-CN" altLang="en-US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网</a:t>
            </a:r>
            <a:r>
              <a:rPr lang="zh-CN" altLang="en-US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店装修常见色配方式</a:t>
            </a:r>
            <a:endParaRPr lang="zh-CN" altLang="en-US" sz="24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525" y="2067920"/>
            <a:ext cx="4992872" cy="3328581"/>
          </a:xfrm>
          <a:prstGeom prst="rect">
            <a:avLst/>
          </a:prstGeom>
          <a:blipFill>
            <a:blip r:embed="rId9"/>
            <a:srcRect/>
            <a:stretch>
              <a:fillRect l="-8732" r="-8732"/>
            </a:stretch>
          </a:blipFill>
          <a:ln>
            <a:noFill/>
          </a:ln>
        </p:spPr>
      </p:pic>
      <p:sp>
        <p:nvSpPr>
          <p:cNvPr id="17" name="椭圆 16"/>
          <p:cNvSpPr/>
          <p:nvPr/>
        </p:nvSpPr>
        <p:spPr>
          <a:xfrm>
            <a:off x="6448029" y="1882103"/>
            <a:ext cx="742099" cy="742099"/>
          </a:xfrm>
          <a:prstGeom prst="ellipse">
            <a:avLst/>
          </a:prstGeom>
          <a:gradFill>
            <a:gsLst>
              <a:gs pos="99000">
                <a:srgbClr val="89CA7D"/>
              </a:gs>
              <a:gs pos="0">
                <a:srgbClr val="0B9FAE"/>
              </a:gs>
            </a:gsLst>
            <a:lin ang="0" scaled="1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6448029" y="3295948"/>
            <a:ext cx="742099" cy="742099"/>
          </a:xfrm>
          <a:prstGeom prst="ellipse">
            <a:avLst/>
          </a:prstGeom>
          <a:gradFill>
            <a:gsLst>
              <a:gs pos="99000">
                <a:srgbClr val="89CA7D"/>
              </a:gs>
              <a:gs pos="0">
                <a:srgbClr val="0B9FAE"/>
              </a:gs>
            </a:gsLst>
            <a:lin ang="0" scaled="1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6448029" y="4654402"/>
            <a:ext cx="742099" cy="742099"/>
          </a:xfrm>
          <a:prstGeom prst="ellipse">
            <a:avLst/>
          </a:prstGeom>
          <a:gradFill>
            <a:gsLst>
              <a:gs pos="99000">
                <a:srgbClr val="89CA7D"/>
              </a:gs>
              <a:gs pos="0">
                <a:srgbClr val="0B9FAE"/>
              </a:gs>
            </a:gsLst>
            <a:lin ang="0" scaled="1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74280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55 -0.04583 L 2.08333E-7 0.00024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84" y="2292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5" grpId="1"/>
      <p:bldP spid="9" grpId="0"/>
      <p:bldP spid="11" grpId="0"/>
      <p:bldP spid="13" grpId="0"/>
      <p:bldP spid="17" grpId="0" animBg="1"/>
      <p:bldP spid="19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8243270" y="285461"/>
            <a:ext cx="34362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3200" b="1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色彩的基础知识</a:t>
            </a:r>
            <a:endParaRPr lang="zh-CN" altLang="zh-CN" sz="3200" b="1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301076" y="2170057"/>
            <a:ext cx="98047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dirty="0"/>
              <a:t> 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色彩搭配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是指对色彩进行搭配，可以取得更好的视觉效果。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色彩搭配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咨询这一理念在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世纪末才开始传入中国，对于大多数中国人只敢穿黑、白、灰、蓝来说，这无疑是个很大的惊喜。成功的色彩规划不仅要做到协调、和谐而且还应该有层次感，节奏感，能吸引顾客进店，并不断在卖场中制造惊喜，更重要的是能用色彩来唤醒顾客购买的欲望，一个没有经过色彩规划的卖场常常是杂乱无章、平淡无奇的，顾客在购物时容易产生视觉疲劳，没有购物的激情。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1301076" y="1492503"/>
            <a:ext cx="2040556" cy="507831"/>
            <a:chOff x="1447062" y="2076831"/>
            <a:chExt cx="2040556" cy="507831"/>
          </a:xfrm>
        </p:grpSpPr>
        <p:sp>
          <p:nvSpPr>
            <p:cNvPr id="26" name="圆角矩形 25"/>
            <p:cNvSpPr/>
            <p:nvPr/>
          </p:nvSpPr>
          <p:spPr>
            <a:xfrm>
              <a:off x="1447062" y="2076831"/>
              <a:ext cx="2040556" cy="507831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477326" y="2130691"/>
              <a:ext cx="198002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色彩搭配的概念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62489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8243270" y="285461"/>
            <a:ext cx="34362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3200" b="1" kern="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色彩的基础知识</a:t>
            </a:r>
            <a:endParaRPr lang="zh-CN" altLang="zh-CN" sz="3200" b="1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612517" y="1127700"/>
            <a:ext cx="2575184" cy="507831"/>
            <a:chOff x="1398074" y="2076831"/>
            <a:chExt cx="2575184" cy="507831"/>
          </a:xfrm>
        </p:grpSpPr>
        <p:sp>
          <p:nvSpPr>
            <p:cNvPr id="26" name="圆角矩形 25"/>
            <p:cNvSpPr/>
            <p:nvPr/>
          </p:nvSpPr>
          <p:spPr>
            <a:xfrm>
              <a:off x="1398074" y="2076831"/>
              <a:ext cx="2575184" cy="507831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427556" y="2130691"/>
              <a:ext cx="251622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一、</a:t>
              </a:r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色彩的基本因素</a:t>
              </a: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/>
        </p:nvSpPr>
        <p:spPr>
          <a:xfrm>
            <a:off x="803408" y="1753096"/>
            <a:ext cx="1095071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、光源色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有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各种光源发出的光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室内光、室外光、人造光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，光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波的长短、强弱、比例性质不同形成了不同的色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光，称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之为光源色。一般在物体亮部呈现。</a:t>
            </a:r>
          </a:p>
          <a:p>
            <a:pPr>
              <a:lnSpc>
                <a:spcPct val="150000"/>
              </a:lnSpc>
            </a:pPr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、固有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色</a:t>
            </a: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自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然光线下的物体所呈现的本身色彩称之为固有色。但在一定的光照和周围环境的影响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下，固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有色会产生变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化，对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此初学色彩者要特别注意。固有色一般在物体的灰部呈现。</a:t>
            </a:r>
          </a:p>
          <a:p>
            <a:pPr>
              <a:lnSpc>
                <a:spcPct val="150000"/>
              </a:lnSpc>
            </a:pPr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、环境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色</a:t>
            </a: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物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体周围环境的颜色由于光的反射作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用，引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起物体色彩的变化称之为环境色。特别是物体暗部的反光部分变化比较明显。</a:t>
            </a:r>
          </a:p>
        </p:txBody>
      </p:sp>
    </p:spTree>
    <p:extLst>
      <p:ext uri="{BB962C8B-B14F-4D97-AF65-F5344CB8AC3E}">
        <p14:creationId xmlns:p14="http://schemas.microsoft.com/office/powerpoint/2010/main" val="2644289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Administrator\Desktop\mp36299561_1445174026203_4_th_fv2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500" y="1456460"/>
            <a:ext cx="5239065" cy="4957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8243270" y="285461"/>
            <a:ext cx="34362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3200" b="1" kern="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色彩的基础知识</a:t>
            </a:r>
            <a:endParaRPr lang="zh-CN" altLang="zh-CN" sz="3200" b="1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612517" y="1127700"/>
            <a:ext cx="2575184" cy="507831"/>
            <a:chOff x="1398074" y="2076831"/>
            <a:chExt cx="2575184" cy="507831"/>
          </a:xfrm>
        </p:grpSpPr>
        <p:sp>
          <p:nvSpPr>
            <p:cNvPr id="26" name="圆角矩形 25"/>
            <p:cNvSpPr/>
            <p:nvPr/>
          </p:nvSpPr>
          <p:spPr>
            <a:xfrm>
              <a:off x="1398074" y="2076831"/>
              <a:ext cx="2575184" cy="507831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427556" y="2130691"/>
              <a:ext cx="251622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</a:t>
              </a: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</a:t>
              </a:r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色彩的三要素</a:t>
              </a: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/>
        </p:nvSpPr>
        <p:spPr>
          <a:xfrm>
            <a:off x="803408" y="1849889"/>
            <a:ext cx="535609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、色相</a:t>
            </a:r>
          </a:p>
          <a:p>
            <a:pPr>
              <a:lnSpc>
                <a:spcPct val="200000"/>
              </a:lnSpc>
            </a:pPr>
            <a:r>
              <a:rPr lang="zh-CN" altLang="en-US" sz="20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色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相是指色彩的相</a:t>
            </a:r>
            <a:r>
              <a:rPr lang="zh-CN" altLang="en-US" sz="20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貌，是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色彩最显著的特</a:t>
            </a:r>
            <a:r>
              <a:rPr lang="zh-CN" altLang="en-US" sz="20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征，是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不同波长的色彩被感觉的结果。光谱上的红、橙、黄、绿、青、蓝、紫就是七种不同的基本色相。</a:t>
            </a:r>
          </a:p>
        </p:txBody>
      </p:sp>
    </p:spTree>
    <p:extLst>
      <p:ext uri="{BB962C8B-B14F-4D97-AF65-F5344CB8AC3E}">
        <p14:creationId xmlns:p14="http://schemas.microsoft.com/office/powerpoint/2010/main" val="3870672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C:\Users\Administrator\Desktop\2-1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473" y="1581670"/>
            <a:ext cx="4121527" cy="495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8243270" y="285461"/>
            <a:ext cx="34362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3200" b="1" kern="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色彩的基础知识</a:t>
            </a:r>
            <a:endParaRPr lang="zh-CN" altLang="zh-CN" sz="3200" b="1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/>
        </p:nvSpPr>
        <p:spPr>
          <a:xfrm>
            <a:off x="803408" y="1849889"/>
            <a:ext cx="535609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、明度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明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度是指色彩的明暗、深浅程度的差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别，它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取决于反射光的强弱。它包括两个含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义：一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是指一种颜色本身的明与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暗，二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是指不同色相之间存在着明与暗的差别。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612517" y="1127700"/>
            <a:ext cx="2575184" cy="507831"/>
            <a:chOff x="1398074" y="2076831"/>
            <a:chExt cx="2575184" cy="507831"/>
          </a:xfrm>
        </p:grpSpPr>
        <p:sp>
          <p:nvSpPr>
            <p:cNvPr id="20" name="圆角矩形 19"/>
            <p:cNvSpPr/>
            <p:nvPr/>
          </p:nvSpPr>
          <p:spPr>
            <a:xfrm>
              <a:off x="1398074" y="2076831"/>
              <a:ext cx="2575184" cy="507831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427556" y="2130691"/>
              <a:ext cx="251622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二、</a:t>
              </a:r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色彩的三要素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05908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Users\Administrator\Desktop\img_0_2166642615D1213304853_2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5"/>
          <a:stretch/>
        </p:blipFill>
        <p:spPr bwMode="auto">
          <a:xfrm>
            <a:off x="2069870" y="3125690"/>
            <a:ext cx="7223760" cy="2556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8243270" y="285461"/>
            <a:ext cx="34362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32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色彩的基础知识</a:t>
            </a:r>
            <a:endParaRPr lang="zh-CN" altLang="zh-CN" sz="3200" b="1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/>
        </p:nvSpPr>
        <p:spPr>
          <a:xfrm>
            <a:off x="803408" y="1849889"/>
            <a:ext cx="7972292" cy="961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、纯度</a:t>
            </a:r>
          </a:p>
          <a:p>
            <a:pPr>
              <a:lnSpc>
                <a:spcPct val="150000"/>
              </a:lnSpc>
            </a:pPr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20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也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称彩度、艳度、浓度、饱和</a:t>
            </a:r>
            <a:r>
              <a:rPr lang="zh-CN" altLang="en-US" sz="20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度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20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指色彩的纯净程度。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612517" y="1127700"/>
            <a:ext cx="2575184" cy="507831"/>
            <a:chOff x="1398074" y="2076831"/>
            <a:chExt cx="2575184" cy="507831"/>
          </a:xfrm>
        </p:grpSpPr>
        <p:sp>
          <p:nvSpPr>
            <p:cNvPr id="20" name="圆角矩形 19"/>
            <p:cNvSpPr/>
            <p:nvPr/>
          </p:nvSpPr>
          <p:spPr>
            <a:xfrm>
              <a:off x="1398074" y="2076831"/>
              <a:ext cx="2575184" cy="507831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427556" y="2130691"/>
              <a:ext cx="251622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</a:t>
              </a: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</a:t>
              </a:r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色彩的三要素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21178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8243270" y="285461"/>
            <a:ext cx="34362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3200" b="1" kern="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色调的基础知识</a:t>
            </a:r>
          </a:p>
        </p:txBody>
      </p: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矩形 17"/>
          <p:cNvSpPr/>
          <p:nvPr/>
        </p:nvSpPr>
        <p:spPr>
          <a:xfrm>
            <a:off x="1501888" y="1966505"/>
            <a:ext cx="9115197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04800">
              <a:lnSpc>
                <a:spcPct val="200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色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调指得是一幅画中画面色彩的总体倾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向，是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大的色彩效果。通俗的说就是色彩的调子，也就是指色彩运用上的</a:t>
            </a:r>
            <a:r>
              <a:rPr lang="zh-CN" altLang="en-US" sz="2000" b="1" dirty="0">
                <a:solidFill>
                  <a:srgbClr val="0B9FA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主旋律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、大面积的</a:t>
            </a:r>
            <a:r>
              <a:rPr lang="zh-CN" altLang="en-US" sz="2000" b="1" dirty="0">
                <a:solidFill>
                  <a:srgbClr val="0B9FA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色彩倾向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  <a:p>
            <a:pPr indent="304800">
              <a:lnSpc>
                <a:spcPct val="200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色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调是画面色彩构成的总体效果。色调，也是作画者在写生过程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中，将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对象的色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彩，从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色相、明度、纯度及面积大小分布等几个方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面，在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画面上进行组织、加工、调整后形成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的，因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此带有主观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性，它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并非是对客观对象的照搬。</a:t>
            </a:r>
          </a:p>
        </p:txBody>
      </p:sp>
      <p:sp>
        <p:nvSpPr>
          <p:cNvPr id="19" name="矩形 18"/>
          <p:cNvSpPr/>
          <p:nvPr/>
        </p:nvSpPr>
        <p:spPr>
          <a:xfrm>
            <a:off x="1386422" y="1885770"/>
            <a:ext cx="9346130" cy="333157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1598178" y="1504328"/>
            <a:ext cx="2040556" cy="507831"/>
            <a:chOff x="1447062" y="2076831"/>
            <a:chExt cx="2040556" cy="507831"/>
          </a:xfrm>
        </p:grpSpPr>
        <p:sp>
          <p:nvSpPr>
            <p:cNvPr id="25" name="圆角矩形 24"/>
            <p:cNvSpPr/>
            <p:nvPr/>
          </p:nvSpPr>
          <p:spPr>
            <a:xfrm>
              <a:off x="1447062" y="2076831"/>
              <a:ext cx="2040556" cy="507831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526217" y="2130691"/>
              <a:ext cx="188224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、色调</a:t>
              </a:r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的概念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92092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蓝灰商务工作汇报PPT模板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heme/theme1.xml><?xml version="1.0" encoding="utf-8"?>
<a:theme xmlns:a="http://schemas.openxmlformats.org/drawingml/2006/main" name="Office 主题​​">
  <a:themeElements>
    <a:clrScheme name="自定义 38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B9FAE"/>
      </a:accent1>
      <a:accent2>
        <a:srgbClr val="89CA7D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xpqa2zoz">
      <a:majorFont>
        <a:latin typeface="iekie jianheiti" panose="020F0302020204030204"/>
        <a:ea typeface="iekie jianheiti"/>
        <a:cs typeface=""/>
      </a:majorFont>
      <a:minorFont>
        <a:latin typeface="iekie jianheiti" panose="020F0502020204030204"/>
        <a:ea typeface="iekie jianheit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自定义 38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B9FAE"/>
      </a:accent1>
      <a:accent2>
        <a:srgbClr val="89CA7D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xpqa2zoz">
      <a:majorFont>
        <a:latin typeface="iekie jianheiti" panose="020F0302020204030204"/>
        <a:ea typeface="iekie jianheiti"/>
        <a:cs typeface=""/>
      </a:majorFont>
      <a:minorFont>
        <a:latin typeface="iekie jianheiti" panose="020F0502020204030204"/>
        <a:ea typeface="iekie jianheit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​​">
  <a:themeElements>
    <a:clrScheme name="自定义 18">
      <a:dk1>
        <a:srgbClr val="000000"/>
      </a:dk1>
      <a:lt1>
        <a:srgbClr val="FFFFFF"/>
      </a:lt1>
      <a:dk2>
        <a:srgbClr val="FB481E"/>
      </a:dk2>
      <a:lt2>
        <a:srgbClr val="FFFFFF"/>
      </a:lt2>
      <a:accent1>
        <a:srgbClr val="FB481E"/>
      </a:accent1>
      <a:accent2>
        <a:srgbClr val="A50F00"/>
      </a:accent2>
      <a:accent3>
        <a:srgbClr val="F17C60"/>
      </a:accent3>
      <a:accent4>
        <a:srgbClr val="780000"/>
      </a:accent4>
      <a:accent5>
        <a:srgbClr val="CFDEE8"/>
      </a:accent5>
      <a:accent6>
        <a:srgbClr val="E9F0F4"/>
      </a:accent6>
      <a:hlink>
        <a:srgbClr val="FEFFFE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 dirty="0">
            <a:latin typeface="Source Han Sans CN Normal" panose="020B0400000000000000" pitchFamily="34" charset="-128"/>
            <a:ea typeface="Source Han Sans CN Normal" panose="020B0400000000000000" pitchFamily="34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noAutofit/>
      </a:bodyPr>
      <a:lstStyle>
        <a:defPPr algn="l">
          <a:defRPr kumimoji="1" dirty="0">
            <a:latin typeface="Source Han Sans CN Normal" panose="020B0400000000000000" pitchFamily="34" charset="-128"/>
            <a:ea typeface="Source Han Sans CN Normal" panose="020B0400000000000000" pitchFamily="34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3971</TotalTime>
  <Words>2063</Words>
  <Application>Microsoft Office PowerPoint</Application>
  <PresentationFormat>宽屏</PresentationFormat>
  <Paragraphs>125</Paragraphs>
  <Slides>27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27</vt:i4>
      </vt:variant>
    </vt:vector>
  </HeadingPairs>
  <TitlesOfParts>
    <vt:vector size="42" baseType="lpstr">
      <vt:lpstr>iekie jianheiti</vt:lpstr>
      <vt:lpstr>Source Han Sans CN Normal</vt:lpstr>
      <vt:lpstr>zihun59hao-chuangcuhei</vt:lpstr>
      <vt:lpstr>等线</vt:lpstr>
      <vt:lpstr>等线 Light</vt:lpstr>
      <vt:lpstr>宋体</vt:lpstr>
      <vt:lpstr>微软雅黑</vt:lpstr>
      <vt:lpstr>印品黑体</vt:lpstr>
      <vt:lpstr>Arial</vt:lpstr>
      <vt:lpstr>Calibri</vt:lpstr>
      <vt:lpstr>Times New Roman</vt:lpstr>
      <vt:lpstr>Wingdings</vt:lpstr>
      <vt:lpstr>Office 主题​​</vt:lpstr>
      <vt:lpstr>1_Office 主题​​</vt:lpstr>
      <vt:lpstr>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蓝灰商务工作汇报PPT模板1</dc:title>
  <dc:creator>andy</dc:creator>
  <cp:lastModifiedBy>tf</cp:lastModifiedBy>
  <cp:revision>533</cp:revision>
  <dcterms:created xsi:type="dcterms:W3CDTF">2019-04-09T06:58:04Z</dcterms:created>
  <dcterms:modified xsi:type="dcterms:W3CDTF">2025-02-24T09:03:01Z</dcterms:modified>
</cp:coreProperties>
</file>